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62" r:id="rId9"/>
    <p:sldId id="263" r:id="rId10"/>
    <p:sldId id="274" r:id="rId11"/>
    <p:sldId id="275" r:id="rId12"/>
    <p:sldId id="276" r:id="rId13"/>
    <p:sldId id="264" r:id="rId14"/>
    <p:sldId id="265" r:id="rId15"/>
    <p:sldId id="266" r:id="rId16"/>
    <p:sldId id="267" r:id="rId17"/>
    <p:sldId id="268" r:id="rId18"/>
    <p:sldId id="269" r:id="rId19"/>
    <p:sldId id="334" r:id="rId20"/>
    <p:sldId id="280" r:id="rId21"/>
  </p:sldIdLst>
  <p:sldSz cx="12192000" cy="6858000"/>
  <p:notesSz cx="6889750" cy="96710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 autoAdjust="0"/>
  </p:normalViewPr>
  <p:slideViewPr>
    <p:cSldViewPr snapToGrid="0">
      <p:cViewPr varScale="1">
        <p:scale>
          <a:sx n="66" d="100"/>
          <a:sy n="66" d="100"/>
        </p:scale>
        <p:origin x="816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88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485232"/>
          </a:xfrm>
          <a:prstGeom prst="rect">
            <a:avLst/>
          </a:prstGeom>
        </p:spPr>
        <p:txBody>
          <a:bodyPr vert="horz" lIns="94631" tIns="47316" rIns="94631" bIns="47316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485232"/>
          </a:xfrm>
          <a:prstGeom prst="rect">
            <a:avLst/>
          </a:prstGeom>
        </p:spPr>
        <p:txBody>
          <a:bodyPr vert="horz" lIns="94631" tIns="47316" rIns="94631" bIns="47316" rtlCol="0"/>
          <a:lstStyle>
            <a:lvl1pPr algn="r">
              <a:defRPr sz="1200"/>
            </a:lvl1pPr>
          </a:lstStyle>
          <a:p>
            <a:fld id="{DF1A45A1-DDC0-4AA4-8523-857BB59DF069}" type="datetimeFigureOut">
              <a:rPr lang="it-IT" smtClean="0"/>
              <a:t>16/03/2023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542925" y="1208088"/>
            <a:ext cx="5803900" cy="3265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31" tIns="47316" rIns="94631" bIns="47316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8975" y="4654193"/>
            <a:ext cx="5511800" cy="3807976"/>
          </a:xfrm>
          <a:prstGeom prst="rect">
            <a:avLst/>
          </a:prstGeom>
        </p:spPr>
        <p:txBody>
          <a:bodyPr vert="horz" lIns="94631" tIns="47316" rIns="94631" bIns="47316" rtlCol="0"/>
          <a:lstStyle/>
          <a:p>
            <a:pPr lvl="0"/>
            <a:r>
              <a:rPr lang="it-IT" dirty="0" smtClean="0"/>
              <a:t>LA parola corretta è ‘spaziotemporale’. La barra obliqua e </a:t>
            </a:r>
            <a:r>
              <a:rPr lang="it-IT" dirty="0" err="1" smtClean="0"/>
              <a:t>miaModifica</a:t>
            </a:r>
            <a:r>
              <a:rPr lang="it-IT" dirty="0" smtClean="0"/>
              <a:t>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</a:p>
          <a:p>
            <a:pPr lvl="4"/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185820"/>
            <a:ext cx="2985558" cy="485231"/>
          </a:xfrm>
          <a:prstGeom prst="rect">
            <a:avLst/>
          </a:prstGeom>
        </p:spPr>
        <p:txBody>
          <a:bodyPr vert="horz" lIns="94631" tIns="47316" rIns="94631" bIns="47316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02597" y="9185820"/>
            <a:ext cx="2985558" cy="485231"/>
          </a:xfrm>
          <a:prstGeom prst="rect">
            <a:avLst/>
          </a:prstGeom>
        </p:spPr>
        <p:txBody>
          <a:bodyPr vert="horz" lIns="94631" tIns="47316" rIns="94631" bIns="47316" rtlCol="0" anchor="b"/>
          <a:lstStyle>
            <a:lvl1pPr algn="r">
              <a:defRPr sz="1200"/>
            </a:lvl1pPr>
          </a:lstStyle>
          <a:p>
            <a:fld id="{924A092F-2C40-4E91-8168-D38026C0907A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9204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 baseline="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A092F-2C40-4E91-8168-D38026C0907A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74549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A092F-2C40-4E91-8168-D38026C0907A}" type="slidenum">
              <a:rPr lang="it-IT" smtClean="0"/>
              <a:t>16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00451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EF3D-2928-4C4A-B8EB-C74F4C25A3FC}" type="datetime1">
              <a:rPr lang="it-IT" smtClean="0"/>
              <a:t>16/03/2023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7BB1-2201-4297-9B5A-55444EB72A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3958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92BF-29BF-4E4B-9D38-1485D8E29ACA}" type="datetime1">
              <a:rPr lang="it-IT" smtClean="0"/>
              <a:t>16/03/2023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7BB1-2201-4297-9B5A-55444EB72A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8472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9A51-2D05-4160-BC6D-20BD4D951314}" type="datetime1">
              <a:rPr lang="it-IT" smtClean="0"/>
              <a:t>16/03/2023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7BB1-2201-4297-9B5A-55444EB72A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6174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529C-1158-4A09-849B-7E79A93D0C7B}" type="datetime1">
              <a:rPr lang="it-IT" smtClean="0"/>
              <a:t>16/03/2023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7BB1-2201-4297-9B5A-55444EB72A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1892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F02E-9E6D-42DC-A9D0-E90C081BF2C5}" type="datetime1">
              <a:rPr lang="it-IT" smtClean="0"/>
              <a:t>16/03/2023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7BB1-2201-4297-9B5A-55444EB72A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0950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785F5-B0A6-4E2C-8E08-C77185343315}" type="datetime1">
              <a:rPr lang="it-IT" smtClean="0"/>
              <a:t>16/03/2023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7BB1-2201-4297-9B5A-55444EB72A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372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2821-14EB-479C-AE83-A279B0D19686}" type="datetime1">
              <a:rPr lang="it-IT" smtClean="0"/>
              <a:t>16/03/2023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7BB1-2201-4297-9B5A-55444EB72A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5224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FCDF-3D98-42B9-BC21-CEBC251C9DBC}" type="datetime1">
              <a:rPr lang="it-IT" smtClean="0"/>
              <a:t>16/03/2023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7BB1-2201-4297-9B5A-55444EB72A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7933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4FD37-2412-46F6-A61B-EACE9BD6BB19}" type="datetime1">
              <a:rPr lang="it-IT" smtClean="0"/>
              <a:t>16/03/2023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7BB1-2201-4297-9B5A-55444EB72A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1003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E2A7-1B8A-48EC-BB24-22C5011C53C4}" type="datetime1">
              <a:rPr lang="it-IT" smtClean="0"/>
              <a:t>16/03/2023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7BB1-2201-4297-9B5A-55444EB72A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159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771-4537-441A-9693-B9F304CFCEE8}" type="datetime1">
              <a:rPr lang="it-IT" smtClean="0"/>
              <a:t>16/03/2023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7BB1-2201-4297-9B5A-55444EB72A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07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07348-47A1-4E73-AA77-0B32EE018F9F}" type="datetime1">
              <a:rPr lang="it-IT" smtClean="0"/>
              <a:t>16/03/2023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07BB1-2201-4297-9B5A-55444EB72A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6997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0490" y="1495376"/>
            <a:ext cx="2224585" cy="2251123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74442" y="1495377"/>
            <a:ext cx="9144000" cy="238760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4121624"/>
            <a:ext cx="9144000" cy="1733266"/>
          </a:xfrm>
        </p:spPr>
        <p:txBody>
          <a:bodyPr>
            <a:normAutofit/>
          </a:bodyPr>
          <a:lstStyle/>
          <a:p>
            <a:r>
              <a:rPr lang="it-IT" sz="3200" dirty="0" smtClean="0"/>
              <a:t>MODULO DI GLOTTOLOGIA E LINGUISTICA GENERALE</a:t>
            </a:r>
          </a:p>
          <a:p>
            <a:r>
              <a:rPr lang="it-IT" dirty="0" smtClean="0"/>
              <a:t>CORSO DI LAURA IN LOGOPEDIA: anno 1 – semestre 2</a:t>
            </a:r>
          </a:p>
          <a:p>
            <a:r>
              <a:rPr lang="it-IT" dirty="0" smtClean="0"/>
              <a:t>Docente: Francesco Casti (F.C.)</a:t>
            </a:r>
          </a:p>
          <a:p>
            <a:pPr algn="l"/>
            <a:endParaRPr lang="it-IT" dirty="0" smtClean="0"/>
          </a:p>
          <a:p>
            <a:pPr algn="just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7BB1-2201-4297-9B5A-55444EB72A38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416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L’IMPORTANZA DEL REFERENTE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</a:t>
            </a:r>
            <a:r>
              <a:rPr lang="it-IT" dirty="0"/>
              <a:t>                                                               significante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Entità importanti nei segni                 significato</a:t>
            </a:r>
          </a:p>
          <a:p>
            <a:pPr marL="0" indent="0">
              <a:buNone/>
            </a:pPr>
            <a:r>
              <a:rPr lang="it-IT" dirty="0"/>
              <a:t>l</a:t>
            </a:r>
            <a:r>
              <a:rPr lang="it-IT" dirty="0" smtClean="0"/>
              <a:t>inguistici: son </a:t>
            </a:r>
            <a:r>
              <a:rPr lang="it-IT" b="1" dirty="0" smtClean="0"/>
              <a:t>3</a:t>
            </a:r>
            <a:r>
              <a:rPr lang="it-IT" dirty="0" smtClean="0"/>
              <a:t>, e non 2:</a:t>
            </a:r>
          </a:p>
          <a:p>
            <a:pPr marL="0" indent="0">
              <a:buNone/>
            </a:pPr>
            <a:r>
              <a:rPr lang="it-IT" sz="2400" dirty="0" smtClean="0"/>
              <a:t>[Vedasi anche slide n. 7]</a:t>
            </a:r>
            <a:r>
              <a:rPr lang="it-IT" dirty="0"/>
              <a:t> </a:t>
            </a:r>
            <a:r>
              <a:rPr lang="it-IT" dirty="0" smtClean="0"/>
              <a:t>                           referente </a:t>
            </a:r>
            <a:r>
              <a:rPr lang="it-IT" dirty="0"/>
              <a:t>[= realtà esterna]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                                                                </a:t>
            </a:r>
          </a:p>
          <a:p>
            <a:pPr marL="0" indent="0">
              <a:buNone/>
            </a:pPr>
            <a:r>
              <a:rPr lang="it-IT" dirty="0" smtClean="0"/>
              <a:t>                                                                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7BB1-2201-4297-9B5A-55444EB72A38}" type="slidenum">
              <a:rPr lang="it-IT" smtClean="0"/>
              <a:t>10</a:t>
            </a:fld>
            <a:endParaRPr lang="it-IT"/>
          </a:p>
        </p:txBody>
      </p:sp>
      <p:cxnSp>
        <p:nvCxnSpPr>
          <p:cNvPr id="5" name="Connettore 2 4"/>
          <p:cNvCxnSpPr/>
          <p:nvPr/>
        </p:nvCxnSpPr>
        <p:spPr>
          <a:xfrm flipV="1">
            <a:off x="5008728" y="2115403"/>
            <a:ext cx="1087272" cy="9204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nettore 2 5"/>
          <p:cNvCxnSpPr/>
          <p:nvPr/>
        </p:nvCxnSpPr>
        <p:spPr>
          <a:xfrm flipV="1">
            <a:off x="5008728" y="3035818"/>
            <a:ext cx="1251046" cy="349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>
            <a:off x="5008727" y="3043450"/>
            <a:ext cx="1087273" cy="11155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012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TRIANGOLO SEMIOTICO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7BB1-2201-4297-9B5A-55444EB72A38}" type="slidenum">
              <a:rPr lang="it-IT" smtClean="0"/>
              <a:t>11</a:t>
            </a:fld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Triangolo </a:t>
            </a:r>
            <a:r>
              <a:rPr lang="it-IT" dirty="0"/>
              <a:t>semiotico (o di Ogden-Richards) </a:t>
            </a:r>
            <a:r>
              <a:rPr lang="it-IT" dirty="0">
                <a:sym typeface="Wingdings" panose="05000000000000000000" pitchFamily="2" charset="2"/>
              </a:rPr>
              <a:t> interpretazione </a:t>
            </a:r>
            <a:r>
              <a:rPr lang="it-IT" dirty="0" smtClean="0">
                <a:sym typeface="Wingdings" panose="05000000000000000000" pitchFamily="2" charset="2"/>
              </a:rPr>
              <a:t>controversa [</a:t>
            </a:r>
            <a:r>
              <a:rPr lang="it-IT" dirty="0" err="1" smtClean="0">
                <a:sym typeface="Wingdings" panose="05000000000000000000" pitchFamily="2" charset="2"/>
              </a:rPr>
              <a:t>Berruto</a:t>
            </a:r>
            <a:r>
              <a:rPr lang="it-IT" dirty="0" smtClean="0">
                <a:sym typeface="Wingdings" panose="05000000000000000000" pitchFamily="2" charset="2"/>
              </a:rPr>
              <a:t>/Cerruti 2011: 9]</a:t>
            </a:r>
            <a:endParaRPr lang="it-IT" dirty="0"/>
          </a:p>
        </p:txBody>
      </p:sp>
      <p:pic>
        <p:nvPicPr>
          <p:cNvPr id="7" name="Segnaposto contenuto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8975" y="2902695"/>
            <a:ext cx="5734050" cy="3023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87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ARBITRARIETÀ VS. ICONICITÀ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La parola </a:t>
            </a:r>
            <a:r>
              <a:rPr lang="it-IT" dirty="0" smtClean="0"/>
              <a:t>‘gatto’ </a:t>
            </a:r>
            <a:r>
              <a:rPr lang="it-IT" dirty="0"/>
              <a:t>(</a:t>
            </a:r>
            <a:r>
              <a:rPr lang="it-IT" dirty="0" smtClean="0"/>
              <a:t>ma una </a:t>
            </a:r>
            <a:r>
              <a:rPr lang="it-IT" dirty="0"/>
              <a:t>qualsiasi, come </a:t>
            </a:r>
            <a:r>
              <a:rPr lang="it-IT" dirty="0" smtClean="0"/>
              <a:t>‘sedia’), è formata da significante </a:t>
            </a:r>
            <a:r>
              <a:rPr lang="it-IT" i="1" dirty="0" smtClean="0"/>
              <a:t>g-a-t-t-o/</a:t>
            </a:r>
            <a:r>
              <a:rPr lang="it-IT" dirty="0" smtClean="0"/>
              <a:t>gatto</a:t>
            </a:r>
            <a:r>
              <a:rPr lang="it-IT" i="1" dirty="0" smtClean="0"/>
              <a:t> </a:t>
            </a:r>
            <a:r>
              <a:rPr lang="it-IT" dirty="0" smtClean="0"/>
              <a:t>e dal </a:t>
            </a:r>
            <a:r>
              <a:rPr lang="it-IT" u="sng" dirty="0" smtClean="0"/>
              <a:t>significato</a:t>
            </a:r>
            <a:r>
              <a:rPr lang="it-IT" dirty="0" smtClean="0"/>
              <a:t> </a:t>
            </a:r>
            <a:r>
              <a:rPr lang="it-IT" smtClean="0"/>
              <a:t>‘gatto’. </a:t>
            </a:r>
            <a:r>
              <a:rPr lang="it-IT" dirty="0" smtClean="0"/>
              <a:t>Quest’ultimo si riferisce al </a:t>
            </a:r>
            <a:r>
              <a:rPr lang="it-IT" b="1" dirty="0" smtClean="0"/>
              <a:t>referente</a:t>
            </a:r>
            <a:r>
              <a:rPr lang="it-IT" dirty="0" smtClean="0"/>
              <a:t> o </a:t>
            </a:r>
            <a:r>
              <a:rPr lang="it-IT" b="1" dirty="0" smtClean="0"/>
              <a:t>oggetto</a:t>
            </a:r>
            <a:r>
              <a:rPr lang="it-IT" dirty="0" smtClean="0"/>
              <a:t> extralinguistico</a:t>
            </a:r>
          </a:p>
          <a:p>
            <a:r>
              <a:rPr lang="it-IT" dirty="0" smtClean="0"/>
              <a:t>Significante e referente non hanno un rapporto diretto (Vedasi linea tratteggiata)</a:t>
            </a:r>
            <a:endParaRPr lang="it-IT" dirty="0"/>
          </a:p>
          <a:p>
            <a:r>
              <a:rPr lang="it-IT" dirty="0"/>
              <a:t> </a:t>
            </a:r>
            <a:r>
              <a:rPr lang="it-IT" dirty="0" smtClean="0"/>
              <a:t>Arbitrarietà radicale del segno. Eccezioni:</a:t>
            </a:r>
          </a:p>
          <a:p>
            <a:pPr marL="0" indent="0">
              <a:buNone/>
            </a:pPr>
            <a:r>
              <a:rPr lang="it-IT" dirty="0" smtClean="0"/>
              <a:t>- Onomatopee: es. </a:t>
            </a:r>
            <a:r>
              <a:rPr lang="it-IT" i="1" dirty="0" smtClean="0"/>
              <a:t>tintinnio</a:t>
            </a:r>
            <a:r>
              <a:rPr lang="it-IT" dirty="0" smtClean="0"/>
              <a:t> (Vedasi anche slide n. 9);</a:t>
            </a:r>
          </a:p>
          <a:p>
            <a:pPr>
              <a:buFontTx/>
              <a:buChar char="-"/>
            </a:pPr>
            <a:r>
              <a:rPr lang="it-IT" dirty="0" smtClean="0"/>
              <a:t>Iconicità: più materiale fonico nel plurale che nel singolare. Eccezioni…</a:t>
            </a:r>
          </a:p>
          <a:p>
            <a:pPr>
              <a:buFontTx/>
              <a:buChar char="-"/>
            </a:pPr>
            <a:r>
              <a:rPr lang="it-IT" dirty="0" smtClean="0"/>
              <a:t>Fonosimbolismo e ideofoni: suoni che per natura intrinseca sono associati ad alcuni significati precisi. Ess.: ‘i’ </a:t>
            </a:r>
            <a:r>
              <a:rPr lang="it-IT" dirty="0" smtClean="0">
                <a:sym typeface="Wingdings" panose="05000000000000000000" pitchFamily="2" charset="2"/>
              </a:rPr>
              <a:t> piccolezza: </a:t>
            </a:r>
            <a:r>
              <a:rPr lang="it-IT" dirty="0" smtClean="0"/>
              <a:t>‘piccino’; </a:t>
            </a:r>
            <a:r>
              <a:rPr lang="it-IT" dirty="0" err="1" smtClean="0"/>
              <a:t>srd</a:t>
            </a:r>
            <a:r>
              <a:rPr lang="it-IT" dirty="0" smtClean="0"/>
              <a:t>. camp. ‘pighi </a:t>
            </a:r>
            <a:r>
              <a:rPr lang="it-IT" dirty="0" err="1" smtClean="0"/>
              <a:t>pighi</a:t>
            </a:r>
            <a:r>
              <a:rPr lang="it-IT" dirty="0" smtClean="0"/>
              <a:t>’ (per ‘</a:t>
            </a:r>
            <a:r>
              <a:rPr lang="it-IT" dirty="0" err="1" smtClean="0"/>
              <a:t>pagu</a:t>
            </a:r>
            <a:r>
              <a:rPr lang="it-IT" dirty="0" smtClean="0"/>
              <a:t> </a:t>
            </a:r>
            <a:r>
              <a:rPr lang="it-IT" dirty="0" err="1" smtClean="0"/>
              <a:t>pagu</a:t>
            </a:r>
            <a:r>
              <a:rPr lang="it-IT" dirty="0" smtClean="0"/>
              <a:t>’ = ‘poco </a:t>
            </a:r>
            <a:r>
              <a:rPr lang="it-IT" dirty="0" err="1" smtClean="0"/>
              <a:t>poco</a:t>
            </a:r>
            <a:r>
              <a:rPr lang="it-IT" dirty="0" smtClean="0"/>
              <a:t>’) etc. Eccezioni: es. </a:t>
            </a:r>
            <a:r>
              <a:rPr lang="it-IT" dirty="0" err="1" smtClean="0"/>
              <a:t>ingl</a:t>
            </a:r>
            <a:r>
              <a:rPr lang="it-IT" dirty="0" smtClean="0"/>
              <a:t>. ‘big’.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7BB1-2201-4297-9B5A-55444EB72A38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239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(ALCUNE) CARATTERISTICHE DEI CODICI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Acquisizione del linguaggio verbale umano </a:t>
            </a:r>
            <a:r>
              <a:rPr lang="it-IT" dirty="0" smtClean="0">
                <a:sym typeface="Wingdings" panose="05000000000000000000" pitchFamily="2" charset="2"/>
              </a:rPr>
              <a:t> vantaggio evolutivo, trasmissione delle conoscenze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Codici misti: da iconici ad arbitrari. Es.: LIS: Lingua Italiana Sordomuti (avvocato, case, etc.)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Codici arbitrari: arricchimento illimitato, sono ‘aperti’; (nuove parole)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Codici [semi]iconici: limitati da fattori esterni (alla linguistica in sé) 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Sinonimia e lingue verbali / codici sinonimici: ‘molteplicità di espressioni per lo stesso contenuto’ (Vedasi anche in matematica: 2x10=20 = 30-10=20 etc.)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Codici verbali: ambigui e vaghi (vedasi anche sopra). Es: ‘fatto’; cosa significa?</a:t>
            </a:r>
          </a:p>
          <a:p>
            <a:pPr marL="0" indent="0">
              <a:buNone/>
            </a:pPr>
            <a:r>
              <a:rPr lang="it-IT" dirty="0" smtClean="0">
                <a:sym typeface="Wingdings" panose="05000000000000000000" pitchFamily="2" charset="2"/>
              </a:rPr>
              <a:t>    Vaghezza: nei codici verbali espressione e contenuto </a:t>
            </a:r>
            <a:r>
              <a:rPr lang="it-IT" u="sng" dirty="0" smtClean="0">
                <a:sym typeface="Wingdings" panose="05000000000000000000" pitchFamily="2" charset="2"/>
              </a:rPr>
              <a:t>non</a:t>
            </a:r>
            <a:r>
              <a:rPr lang="it-IT" dirty="0" smtClean="0">
                <a:sym typeface="Wingdings" panose="05000000000000000000" pitchFamily="2" charset="2"/>
              </a:rPr>
              <a:t> sono </a:t>
            </a:r>
            <a:r>
              <a:rPr lang="it-IT" u="sng" dirty="0" smtClean="0">
                <a:sym typeface="Wingdings" panose="05000000000000000000" pitchFamily="2" charset="2"/>
              </a:rPr>
              <a:t>biunivoci,</a:t>
            </a:r>
            <a:r>
              <a:rPr lang="it-IT" dirty="0" smtClean="0">
                <a:sym typeface="Wingdings" panose="05000000000000000000" pitchFamily="2" charset="2"/>
              </a:rPr>
              <a:t> ossia non c’è una corrispondenza 1:1 (</a:t>
            </a:r>
            <a:r>
              <a:rPr lang="it-IT" dirty="0" smtClean="0"/>
              <a:t>A≠B)</a:t>
            </a:r>
            <a:endParaRPr lang="it-IT" u="sng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7BB1-2201-4297-9B5A-55444EB72A38}" type="slidenum">
              <a:rPr lang="it-IT" smtClean="0"/>
              <a:t>13</a:t>
            </a:fld>
            <a:endParaRPr lang="it-IT"/>
          </a:p>
        </p:txBody>
      </p:sp>
      <p:sp>
        <p:nvSpPr>
          <p:cNvPr id="7" name="Freccia angolare in su 6"/>
          <p:cNvSpPr/>
          <p:nvPr/>
        </p:nvSpPr>
        <p:spPr>
          <a:xfrm rot="5400000">
            <a:off x="859809" y="5145207"/>
            <a:ext cx="423079" cy="259307"/>
          </a:xfrm>
          <a:prstGeom prst="bentUpArrow">
            <a:avLst>
              <a:gd name="adj1" fmla="val 25001"/>
              <a:gd name="adj2" fmla="val 25000"/>
              <a:gd name="adj3" fmla="val 25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809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CODICI E CONTENUTO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/>
          <a:lstStyle/>
          <a:p>
            <a:r>
              <a:rPr lang="it-IT" b="1" dirty="0" smtClean="0"/>
              <a:t>I tipi di codici sul piano del contenuto</a:t>
            </a:r>
          </a:p>
          <a:p>
            <a:r>
              <a:rPr lang="it-IT" dirty="0" smtClean="0"/>
              <a:t>Finitezza semantica e codici / lingue verbali semanticamente finiti </a:t>
            </a:r>
            <a:r>
              <a:rPr lang="it-IT" dirty="0" smtClean="0">
                <a:sym typeface="Wingdings" panose="05000000000000000000" pitchFamily="2" charset="2"/>
              </a:rPr>
              <a:t> possibilità di parafrasi da codice a codice. Es.: ‘puerpera’: in inglese?</a:t>
            </a:r>
          </a:p>
          <a:p>
            <a:pPr marL="0" indent="0">
              <a:buNone/>
            </a:pPr>
            <a:r>
              <a:rPr lang="it-IT" dirty="0">
                <a:sym typeface="Wingdings" panose="05000000000000000000" pitchFamily="2" charset="2"/>
              </a:rPr>
              <a:t> </a:t>
            </a:r>
            <a:r>
              <a:rPr lang="it-IT" dirty="0" smtClean="0">
                <a:sym typeface="Wingdings" panose="05000000000000000000" pitchFamily="2" charset="2"/>
              </a:rPr>
              <a:t>  Possibilità di nuova espressione: Es.: ‘neve’ in eschimese vs. altre LL</a:t>
            </a:r>
          </a:p>
          <a:p>
            <a:pPr marL="0" indent="0">
              <a:buNone/>
            </a:pPr>
            <a:r>
              <a:rPr lang="it-IT" dirty="0">
                <a:sym typeface="Wingdings" panose="05000000000000000000" pitchFamily="2" charset="2"/>
              </a:rPr>
              <a:t> </a:t>
            </a:r>
            <a:r>
              <a:rPr lang="it-IT" dirty="0" smtClean="0">
                <a:sym typeface="Wingdings" panose="05000000000000000000" pitchFamily="2" charset="2"/>
              </a:rPr>
              <a:t>  Capacità </a:t>
            </a:r>
            <a:r>
              <a:rPr lang="it-IT" u="sng" dirty="0" smtClean="0">
                <a:sym typeface="Wingdings" panose="05000000000000000000" pitchFamily="2" charset="2"/>
              </a:rPr>
              <a:t>metalinguistica</a:t>
            </a:r>
            <a:r>
              <a:rPr lang="it-IT" dirty="0" smtClean="0">
                <a:sym typeface="Wingdings" panose="05000000000000000000" pitchFamily="2" charset="2"/>
              </a:rPr>
              <a:t>: la lingua ha per contenuto / parla di sé stessa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Pertinenza: tratti del messaggio che svolgono una funzione, essenziali per la codifica / decodifica di un messaggio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Tratti pertinenti: numero finito e controllabile</a:t>
            </a:r>
          </a:p>
          <a:p>
            <a:endParaRPr lang="it-IT" dirty="0" smtClean="0"/>
          </a:p>
          <a:p>
            <a:endParaRPr lang="it-IT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7BB1-2201-4297-9B5A-55444EB72A38}" type="slidenum">
              <a:rPr lang="it-IT" smtClean="0"/>
              <a:t>14</a:t>
            </a:fld>
            <a:endParaRPr lang="it-IT"/>
          </a:p>
        </p:txBody>
      </p:sp>
      <p:sp>
        <p:nvSpPr>
          <p:cNvPr id="9" name="Freccia angolare in su 8"/>
          <p:cNvSpPr/>
          <p:nvPr/>
        </p:nvSpPr>
        <p:spPr>
          <a:xfrm rot="5400000">
            <a:off x="623815" y="2984878"/>
            <a:ext cx="873457" cy="199031"/>
          </a:xfrm>
          <a:prstGeom prst="bentUpArrow">
            <a:avLst>
              <a:gd name="adj1" fmla="val 25001"/>
              <a:gd name="adj2" fmla="val 25000"/>
              <a:gd name="adj3" fmla="val 25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Freccia angolare in su 9"/>
          <p:cNvSpPr/>
          <p:nvPr/>
        </p:nvSpPr>
        <p:spPr>
          <a:xfrm rot="5400000">
            <a:off x="770422" y="3711729"/>
            <a:ext cx="580241" cy="199031"/>
          </a:xfrm>
          <a:prstGeom prst="bentUpArrow">
            <a:avLst>
              <a:gd name="adj1" fmla="val 25001"/>
              <a:gd name="adj2" fmla="val 25000"/>
              <a:gd name="adj3" fmla="val 25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826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ANALOGICO E DIGITALE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                         analogici e continui: es.: orologio a lancette                     </a:t>
            </a:r>
            <a:endParaRPr lang="it-IT" dirty="0"/>
          </a:p>
          <a:p>
            <a:r>
              <a:rPr lang="it-IT" dirty="0" smtClean="0"/>
              <a:t>Codici </a:t>
            </a:r>
          </a:p>
          <a:p>
            <a:pPr marL="1979613" indent="-1979613">
              <a:buNone/>
            </a:pPr>
            <a:r>
              <a:rPr lang="it-IT" dirty="0" smtClean="0"/>
              <a:t>                        digitali (</a:t>
            </a:r>
            <a:r>
              <a:rPr lang="it-IT" dirty="0" err="1" smtClean="0"/>
              <a:t>ingl</a:t>
            </a:r>
            <a:r>
              <a:rPr lang="it-IT" dirty="0" smtClean="0"/>
              <a:t>. </a:t>
            </a:r>
            <a:r>
              <a:rPr lang="it-IT" i="1" dirty="0" err="1"/>
              <a:t>d</a:t>
            </a:r>
            <a:r>
              <a:rPr lang="it-IT" i="1" dirty="0" err="1" smtClean="0"/>
              <a:t>igit</a:t>
            </a:r>
            <a:r>
              <a:rPr lang="it-IT" dirty="0" smtClean="0"/>
              <a:t>, ‘cifra’; es.: orologio con i numeri) e </a:t>
            </a:r>
            <a:r>
              <a:rPr lang="it-IT" u="sng" dirty="0" smtClean="0"/>
              <a:t>discreti</a:t>
            </a:r>
            <a:r>
              <a:rPr lang="it-IT" dirty="0" smtClean="0"/>
              <a:t> (matematica: non-continui: ‘a sbalzi’)          </a:t>
            </a:r>
          </a:p>
          <a:p>
            <a:r>
              <a:rPr lang="it-IT" dirty="0" smtClean="0"/>
              <a:t>Lingue verbali: codici discreti dal punto di vista dell’espressione. Es. ‘fatto’ non è un ‘grande </a:t>
            </a:r>
            <a:r>
              <a:rPr lang="it-IT" dirty="0" err="1" smtClean="0"/>
              <a:t>fato’</a:t>
            </a:r>
            <a:r>
              <a:rPr lang="it-IT" dirty="0" smtClean="0"/>
              <a:t>; inglese </a:t>
            </a:r>
            <a:r>
              <a:rPr lang="it-IT" i="1" dirty="0" err="1" smtClean="0"/>
              <a:t>illegal</a:t>
            </a:r>
            <a:endParaRPr lang="it-IT" i="1" dirty="0" smtClean="0">
              <a:sym typeface="Wingdings" panose="05000000000000000000" pitchFamily="2" charset="2"/>
            </a:endParaRPr>
          </a:p>
          <a:p>
            <a:r>
              <a:rPr lang="it-IT" dirty="0" smtClean="0">
                <a:sym typeface="Wingdings" panose="05000000000000000000" pitchFamily="2" charset="2"/>
              </a:rPr>
              <a:t>‘discreto’ (digitale) ed ‘iconico’ sono interconnessi</a:t>
            </a:r>
            <a:endParaRPr lang="it-IT" dirty="0">
              <a:sym typeface="Wingdings" panose="05000000000000000000" pitchFamily="2" charset="2"/>
            </a:endParaRPr>
          </a:p>
          <a:p>
            <a:r>
              <a:rPr lang="it-IT" dirty="0" smtClean="0">
                <a:sym typeface="Wingdings" panose="05000000000000000000" pitchFamily="2" charset="2"/>
              </a:rPr>
              <a:t>Lingue con tracce di </a:t>
            </a:r>
            <a:r>
              <a:rPr lang="it-IT" dirty="0" err="1" smtClean="0">
                <a:sym typeface="Wingdings" panose="05000000000000000000" pitchFamily="2" charset="2"/>
              </a:rPr>
              <a:t>analogicità</a:t>
            </a:r>
            <a:r>
              <a:rPr lang="it-IT" dirty="0" smtClean="0">
                <a:sym typeface="Wingdings" panose="05000000000000000000" pitchFamily="2" charset="2"/>
              </a:rPr>
              <a:t>: turco; it.: ‘bello </a:t>
            </a:r>
            <a:r>
              <a:rPr lang="it-IT" dirty="0" err="1" smtClean="0">
                <a:sym typeface="Wingdings" panose="05000000000000000000" pitchFamily="2" charset="2"/>
              </a:rPr>
              <a:t>bello’</a:t>
            </a:r>
            <a:r>
              <a:rPr lang="it-IT" dirty="0" smtClean="0">
                <a:sym typeface="Wingdings" panose="05000000000000000000" pitchFamily="2" charset="2"/>
              </a:rPr>
              <a:t> (reduplicazione)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7BB1-2201-4297-9B5A-55444EB72A38}" type="slidenum">
              <a:rPr lang="it-IT" smtClean="0"/>
              <a:t>15</a:t>
            </a:fld>
            <a:endParaRPr lang="it-IT"/>
          </a:p>
        </p:txBody>
      </p:sp>
      <p:cxnSp>
        <p:nvCxnSpPr>
          <p:cNvPr id="6" name="Connettore 2 5"/>
          <p:cNvCxnSpPr/>
          <p:nvPr/>
        </p:nvCxnSpPr>
        <p:spPr>
          <a:xfrm flipV="1">
            <a:off x="2074460" y="2155372"/>
            <a:ext cx="812431" cy="5044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>
            <a:off x="2074460" y="2659773"/>
            <a:ext cx="801513" cy="467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781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CODICI E SEGNI: SIMULTANEI E SEQUENZIALI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3692"/>
            <a:ext cx="10515600" cy="4351338"/>
          </a:xfrm>
        </p:spPr>
        <p:txBody>
          <a:bodyPr>
            <a:normAutofit lnSpcReduction="10000"/>
          </a:bodyPr>
          <a:lstStyle/>
          <a:p>
            <a:pPr marL="5022850" indent="-5022850">
              <a:buNone/>
            </a:pPr>
            <a:r>
              <a:rPr lang="it-IT" dirty="0"/>
              <a:t> </a:t>
            </a:r>
            <a:r>
              <a:rPr lang="it-IT" dirty="0" smtClean="0"/>
              <a:t>                  </a:t>
            </a:r>
            <a:r>
              <a:rPr lang="it-IT" dirty="0"/>
              <a:t>                          </a:t>
            </a:r>
            <a:r>
              <a:rPr lang="it-IT" dirty="0" smtClean="0"/>
              <a:t>                   </a:t>
            </a:r>
            <a:r>
              <a:rPr lang="it-IT" sz="2600" dirty="0" smtClean="0"/>
              <a:t>simultanei o ‘globali’: </a:t>
            </a:r>
            <a:r>
              <a:rPr lang="it-IT" sz="2600" dirty="0"/>
              <a:t>più </a:t>
            </a:r>
            <a:r>
              <a:rPr lang="it-IT" sz="2600" dirty="0" smtClean="0"/>
              <a:t>segni =  ‘un  tutto’. Es.: segnali stradali; colori del  semaforo; gesti…</a:t>
            </a:r>
          </a:p>
          <a:p>
            <a:r>
              <a:rPr lang="it-IT" dirty="0" smtClean="0"/>
              <a:t>Codici ⊃ messaggi ⊃ </a:t>
            </a:r>
            <a:r>
              <a:rPr lang="it-IT" u="sng" dirty="0" smtClean="0"/>
              <a:t>segni</a:t>
            </a:r>
            <a:r>
              <a:rPr lang="it-IT" dirty="0" smtClean="0"/>
              <a:t>             </a:t>
            </a:r>
            <a:r>
              <a:rPr lang="it-IT" sz="2600" dirty="0" smtClean="0"/>
              <a:t>sequenziali: ‘uno dopo l’altro’ </a:t>
            </a:r>
            <a:r>
              <a:rPr lang="it-IT" sz="2600" dirty="0" smtClean="0">
                <a:sym typeface="Wingdings" panose="05000000000000000000" pitchFamily="2" charset="2"/>
              </a:rPr>
              <a:t> </a:t>
            </a:r>
          </a:p>
          <a:p>
            <a:pPr marL="0" indent="0">
              <a:buNone/>
            </a:pPr>
            <a:r>
              <a:rPr lang="it-IT" sz="2600" dirty="0" smtClean="0">
                <a:sym typeface="Wingdings" panose="05000000000000000000" pitchFamily="2" charset="2"/>
              </a:rPr>
              <a:t>                                                                     linearità; </a:t>
            </a:r>
            <a:r>
              <a:rPr lang="it-IT" sz="2600" dirty="0" smtClean="0"/>
              <a:t>Es.: ‘danza’ delle api; it. </a:t>
            </a:r>
          </a:p>
          <a:p>
            <a:pPr marL="0" indent="0">
              <a:buNone/>
            </a:pPr>
            <a:r>
              <a:rPr lang="it-IT" sz="2600" dirty="0" smtClean="0">
                <a:sym typeface="Wingdings" panose="05000000000000000000" pitchFamily="2" charset="2"/>
              </a:rPr>
              <a:t>                                                                     ‘G. ama M.’ vs. ‘M. ama G.’</a:t>
            </a:r>
            <a:endParaRPr lang="it-IT" sz="2600" dirty="0" smtClean="0"/>
          </a:p>
          <a:p>
            <a:pPr marL="5118100" indent="0">
              <a:buNone/>
            </a:pPr>
            <a:r>
              <a:rPr lang="it-IT" sz="2600" dirty="0" smtClean="0"/>
              <a:t>misti. Es.: LIS: ‘non ho </a:t>
            </a:r>
            <a:r>
              <a:rPr lang="it-IT" sz="2600" dirty="0" err="1" smtClean="0"/>
              <a:t>visto’</a:t>
            </a:r>
            <a:r>
              <a:rPr lang="it-IT" sz="2600" dirty="0" smtClean="0"/>
              <a:t>: ‘vedere’ + ‘non’ + ‘fatto’(? – F.C.)</a:t>
            </a:r>
            <a:endParaRPr lang="it-IT" sz="2600" dirty="0"/>
          </a:p>
          <a:p>
            <a:pPr defTabSz="941388">
              <a:tabLst>
                <a:tab pos="177800" algn="l"/>
                <a:tab pos="1433513" algn="l"/>
              </a:tabLst>
            </a:pPr>
            <a:r>
              <a:rPr lang="it-IT" dirty="0" smtClean="0"/>
              <a:t>Lingue / codici verbali </a:t>
            </a:r>
            <a:r>
              <a:rPr lang="it-IT" dirty="0" smtClean="0">
                <a:sym typeface="Wingdings" panose="05000000000000000000" pitchFamily="2" charset="2"/>
              </a:rPr>
              <a:t> successione temporale: lineari/linearità (Saussure) </a:t>
            </a: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7BB1-2201-4297-9B5A-55444EB72A38}" type="slidenum">
              <a:rPr lang="it-IT" smtClean="0"/>
              <a:t>16</a:t>
            </a:fld>
            <a:endParaRPr lang="it-IT"/>
          </a:p>
        </p:txBody>
      </p:sp>
      <p:cxnSp>
        <p:nvCxnSpPr>
          <p:cNvPr id="10" name="Connettore 2 9"/>
          <p:cNvCxnSpPr/>
          <p:nvPr/>
        </p:nvCxnSpPr>
        <p:spPr>
          <a:xfrm flipV="1">
            <a:off x="5007429" y="2009103"/>
            <a:ext cx="1088571" cy="10388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>
            <a:off x="5007429" y="3132917"/>
            <a:ext cx="100874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>
            <a:off x="5007429" y="3265922"/>
            <a:ext cx="939747" cy="11327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853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it-IT" dirty="0" smtClean="0"/>
              <a:t>FORMA E SOSTANZA DELLA LINGUISTICA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it-IT" dirty="0">
              <a:sym typeface="Wingdings" panose="05000000000000000000" pitchFamily="2" charset="2"/>
            </a:endParaRPr>
          </a:p>
          <a:p>
            <a:pPr indent="4438650">
              <a:buNone/>
            </a:pPr>
            <a:r>
              <a:rPr lang="it-IT" dirty="0" smtClean="0"/>
              <a:t>forma           </a:t>
            </a:r>
            <a:endParaRPr lang="it-IT" dirty="0"/>
          </a:p>
          <a:p>
            <a:pPr>
              <a:tabLst>
                <a:tab pos="6100763" algn="l"/>
                <a:tab pos="6373813" algn="l"/>
                <a:tab pos="7629525" algn="l"/>
              </a:tabLst>
            </a:pPr>
            <a:r>
              <a:rPr lang="it-IT" dirty="0" smtClean="0"/>
              <a:t>Linguistica e semiotica                                        del segno</a:t>
            </a:r>
          </a:p>
          <a:p>
            <a:pPr marL="0" indent="4667250">
              <a:buNone/>
              <a:tabLst>
                <a:tab pos="4667250" algn="l"/>
              </a:tabLst>
            </a:pPr>
            <a:r>
              <a:rPr lang="it-IT" dirty="0" smtClean="0"/>
              <a:t>sostanza    (</a:t>
            </a:r>
            <a:r>
              <a:rPr lang="it-IT" dirty="0"/>
              <a:t>Saussure </a:t>
            </a:r>
            <a:r>
              <a:rPr lang="it-IT" dirty="0" smtClean="0"/>
              <a:t>e Hjelmslev)</a:t>
            </a:r>
          </a:p>
          <a:p>
            <a:pPr>
              <a:tabLst>
                <a:tab pos="4667250" algn="l"/>
              </a:tabLst>
            </a:pPr>
            <a:endParaRPr lang="it-IT" dirty="0" smtClean="0"/>
          </a:p>
          <a:p>
            <a:pPr>
              <a:tabLst>
                <a:tab pos="4667250" algn="l"/>
              </a:tabLst>
            </a:pPr>
            <a:endParaRPr lang="it-IT" dirty="0"/>
          </a:p>
          <a:p>
            <a:pPr>
              <a:tabLst>
                <a:tab pos="4667250" algn="l"/>
              </a:tabLst>
            </a:pPr>
            <a:r>
              <a:rPr lang="it-IT" dirty="0" smtClean="0"/>
              <a:t>Lingue verbali: espressione fonico-acustica </a:t>
            </a:r>
            <a:r>
              <a:rPr lang="it-IT" dirty="0" smtClean="0">
                <a:sym typeface="Wingdings" panose="05000000000000000000" pitchFamily="2" charset="2"/>
              </a:rPr>
              <a:t> sostanza dell’espressione</a:t>
            </a:r>
          </a:p>
          <a:p>
            <a:pPr>
              <a:tabLst>
                <a:tab pos="4667250" algn="l"/>
              </a:tabLst>
            </a:pPr>
            <a:endParaRPr lang="it-IT" dirty="0" smtClean="0">
              <a:sym typeface="Wingdings" panose="05000000000000000000" pitchFamily="2" charset="2"/>
            </a:endParaRPr>
          </a:p>
          <a:p>
            <a:pPr marL="0" indent="0">
              <a:buNone/>
              <a:tabLst>
                <a:tab pos="4667250" algn="l"/>
              </a:tabLst>
            </a:pPr>
            <a:r>
              <a:rPr lang="it-IT" dirty="0" smtClean="0">
                <a:sym typeface="Wingdings" panose="05000000000000000000" pitchFamily="2" charset="2"/>
              </a:rPr>
              <a:t>                                       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7BB1-2201-4297-9B5A-55444EB72A38}" type="slidenum">
              <a:rPr lang="it-IT" smtClean="0"/>
              <a:t>17</a:t>
            </a:fld>
            <a:endParaRPr lang="it-IT"/>
          </a:p>
        </p:txBody>
      </p:sp>
      <p:sp>
        <p:nvSpPr>
          <p:cNvPr id="6" name="Parentesi graffa chiusa 5"/>
          <p:cNvSpPr/>
          <p:nvPr/>
        </p:nvSpPr>
        <p:spPr>
          <a:xfrm>
            <a:off x="6687404" y="2238233"/>
            <a:ext cx="259307" cy="158314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" name="Connettore 2 6"/>
          <p:cNvCxnSpPr/>
          <p:nvPr/>
        </p:nvCxnSpPr>
        <p:spPr>
          <a:xfrm flipV="1">
            <a:off x="4244780" y="2483893"/>
            <a:ext cx="1173382" cy="5459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4244780" y="3151188"/>
            <a:ext cx="1173382" cy="4108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496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FORMA E SOSTANZA DELL’ESPRESSIONE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3233738">
              <a:buNone/>
              <a:tabLst>
                <a:tab pos="4667250" algn="l"/>
              </a:tabLst>
            </a:pPr>
            <a:r>
              <a:rPr lang="it-IT" dirty="0" smtClean="0">
                <a:sym typeface="Wingdings" panose="05000000000000000000" pitchFamily="2" charset="2"/>
              </a:rPr>
              <a:t>sostanza </a:t>
            </a:r>
            <a:r>
              <a:rPr lang="it-IT" dirty="0">
                <a:sym typeface="Wingdings" panose="05000000000000000000" pitchFamily="2" charset="2"/>
              </a:rPr>
              <a:t> materiale </a:t>
            </a:r>
            <a:r>
              <a:rPr lang="it-IT" dirty="0" smtClean="0">
                <a:sym typeface="Wingdings" panose="05000000000000000000" pitchFamily="2" charset="2"/>
              </a:rPr>
              <a:t>fonico </a:t>
            </a:r>
            <a:r>
              <a:rPr lang="it-IT" sz="2400" dirty="0" smtClean="0">
                <a:solidFill>
                  <a:srgbClr val="002060"/>
                </a:solidFill>
                <a:sym typeface="Wingdings" panose="05000000000000000000" pitchFamily="2" charset="2"/>
              </a:rPr>
              <a:t>SIN QUI AL 15.03.23</a:t>
            </a:r>
            <a:endParaRPr lang="it-IT" sz="2400" dirty="0">
              <a:sym typeface="Wingdings" panose="05000000000000000000" pitchFamily="2" charset="2"/>
            </a:endParaRPr>
          </a:p>
          <a:p>
            <a:pPr>
              <a:tabLst>
                <a:tab pos="4667250" algn="l"/>
              </a:tabLst>
            </a:pPr>
            <a:r>
              <a:rPr lang="it-IT" dirty="0">
                <a:sym typeface="Wingdings" panose="05000000000000000000" pitchFamily="2" charset="2"/>
              </a:rPr>
              <a:t>Espressione</a:t>
            </a:r>
          </a:p>
          <a:p>
            <a:pPr marL="3043238" indent="-3043238">
              <a:buNone/>
              <a:tabLst>
                <a:tab pos="3138488" algn="l"/>
                <a:tab pos="4667250" algn="l"/>
              </a:tabLst>
            </a:pPr>
            <a:r>
              <a:rPr lang="it-IT" dirty="0">
                <a:sym typeface="Wingdings" panose="05000000000000000000" pitchFamily="2" charset="2"/>
              </a:rPr>
              <a:t>   </a:t>
            </a:r>
            <a:r>
              <a:rPr lang="it-IT" dirty="0" smtClean="0">
                <a:solidFill>
                  <a:srgbClr val="002060"/>
                </a:solidFill>
                <a:sym typeface="Wingdings" panose="05000000000000000000" pitchFamily="2" charset="2"/>
              </a:rPr>
              <a:t>(esterna)</a:t>
            </a:r>
            <a:r>
              <a:rPr lang="it-IT" dirty="0" smtClean="0">
                <a:sym typeface="Wingdings" panose="05000000000000000000" pitchFamily="2" charset="2"/>
              </a:rPr>
              <a:t>                    forma </a:t>
            </a:r>
            <a:r>
              <a:rPr lang="it-IT" dirty="0">
                <a:sym typeface="Wingdings" panose="05000000000000000000" pitchFamily="2" charset="2"/>
              </a:rPr>
              <a:t> it.: [a] ≠ [ɛ]; es. [ˈmare] o [ˈ</a:t>
            </a:r>
            <a:r>
              <a:rPr lang="it-IT" dirty="0" err="1">
                <a:sym typeface="Wingdings" panose="05000000000000000000" pitchFamily="2" charset="2"/>
              </a:rPr>
              <a:t>maːre</a:t>
            </a:r>
            <a:r>
              <a:rPr lang="it-IT" dirty="0">
                <a:sym typeface="Wingdings" panose="05000000000000000000" pitchFamily="2" charset="2"/>
              </a:rPr>
              <a:t>]  vs. [ˈ</a:t>
            </a:r>
            <a:r>
              <a:rPr lang="it-IT" dirty="0" err="1">
                <a:sym typeface="Wingdings" panose="05000000000000000000" pitchFamily="2" charset="2"/>
              </a:rPr>
              <a:t>mɛːre</a:t>
            </a:r>
            <a:r>
              <a:rPr lang="it-IT" dirty="0">
                <a:sym typeface="Wingdings" panose="05000000000000000000" pitchFamily="2" charset="2"/>
              </a:rPr>
              <a:t>]; arabo: ‘libro’ =  [</a:t>
            </a:r>
            <a:r>
              <a:rPr lang="it-IT" dirty="0" err="1">
                <a:sym typeface="Wingdings" panose="05000000000000000000" pitchFamily="2" charset="2"/>
              </a:rPr>
              <a:t>kiˈtaːb</a:t>
            </a:r>
            <a:r>
              <a:rPr lang="it-IT" dirty="0">
                <a:sym typeface="Wingdings" panose="05000000000000000000" pitchFamily="2" charset="2"/>
              </a:rPr>
              <a:t>] o [</a:t>
            </a:r>
            <a:r>
              <a:rPr lang="it-IT" dirty="0" err="1">
                <a:sym typeface="Wingdings" panose="05000000000000000000" pitchFamily="2" charset="2"/>
              </a:rPr>
              <a:t>kiˈtɛːb</a:t>
            </a:r>
            <a:r>
              <a:rPr lang="it-IT" dirty="0">
                <a:sym typeface="Wingdings" panose="05000000000000000000" pitchFamily="2" charset="2"/>
              </a:rPr>
              <a:t>]  indica la stessa entità =&gt; diversa segmentazione.</a:t>
            </a:r>
          </a:p>
          <a:p>
            <a:pPr marL="3316288" indent="-3316288">
              <a:buNone/>
              <a:tabLst>
                <a:tab pos="3043238" algn="l"/>
              </a:tabLst>
            </a:pPr>
            <a:r>
              <a:rPr lang="it-IT" dirty="0" smtClean="0">
                <a:sym typeface="Wingdings" panose="05000000000000000000" pitchFamily="2" charset="2"/>
              </a:rPr>
              <a:t>                                       Vedi anche </a:t>
            </a:r>
            <a:r>
              <a:rPr lang="it-IT" dirty="0">
                <a:sym typeface="Wingdings" panose="05000000000000000000" pitchFamily="2" charset="2"/>
              </a:rPr>
              <a:t>numerazione araba (</a:t>
            </a:r>
            <a:r>
              <a:rPr lang="it-IT" dirty="0" smtClean="0">
                <a:sym typeface="Wingdings" panose="05000000000000000000" pitchFamily="2" charset="2"/>
              </a:rPr>
              <a:t>segmentabile; es.: </a:t>
            </a:r>
            <a:r>
              <a:rPr lang="it-IT" dirty="0">
                <a:sym typeface="Wingdings" panose="05000000000000000000" pitchFamily="2" charset="2"/>
              </a:rPr>
              <a:t>3,5) e romana (</a:t>
            </a:r>
            <a:r>
              <a:rPr lang="it-IT" dirty="0" smtClean="0">
                <a:sym typeface="Wingdings" panose="05000000000000000000" pitchFamily="2" charset="2"/>
              </a:rPr>
              <a:t>segmentata; es.: </a:t>
            </a:r>
            <a:r>
              <a:rPr lang="it-IT" dirty="0">
                <a:sym typeface="Wingdings" panose="05000000000000000000" pitchFamily="2" charset="2"/>
              </a:rPr>
              <a:t>III - ? - IV </a:t>
            </a:r>
            <a:r>
              <a:rPr lang="it-IT" dirty="0" smtClean="0">
                <a:sym typeface="Wingdings" panose="05000000000000000000" pitchFamily="2" charset="2"/>
              </a:rPr>
              <a:t>)</a:t>
            </a:r>
          </a:p>
          <a:p>
            <a:pPr marL="0" indent="0">
              <a:buNone/>
            </a:pPr>
            <a:r>
              <a:rPr lang="it-IT" sz="2000" dirty="0" smtClean="0">
                <a:solidFill>
                  <a:srgbClr val="002060"/>
                </a:solidFill>
                <a:sym typeface="Wingdings" panose="05000000000000000000" pitchFamily="2" charset="2"/>
              </a:rPr>
              <a:t>Questo schema è un po’ fuorviante in quanto decisamente concettuale. Quello che è importante ricordare è che le lingue segmentano i suoni in maniere diversa</a:t>
            </a:r>
            <a:r>
              <a:rPr lang="it-IT" sz="2000" dirty="0">
                <a:solidFill>
                  <a:srgbClr val="002060"/>
                </a:solidFill>
                <a:sym typeface="Wingdings" panose="05000000000000000000" pitchFamily="2" charset="2"/>
              </a:rPr>
              <a:t>: it.: [a] ≠ [ɛ]; </a:t>
            </a:r>
            <a:r>
              <a:rPr lang="it-IT" sz="2000" dirty="0" smtClean="0">
                <a:solidFill>
                  <a:srgbClr val="002060"/>
                </a:solidFill>
                <a:sym typeface="Wingdings" panose="05000000000000000000" pitchFamily="2" charset="2"/>
              </a:rPr>
              <a:t>arabo</a:t>
            </a:r>
            <a:r>
              <a:rPr lang="it-IT" sz="2000" dirty="0">
                <a:solidFill>
                  <a:srgbClr val="002060"/>
                </a:solidFill>
                <a:sym typeface="Wingdings" panose="05000000000000000000" pitchFamily="2" charset="2"/>
              </a:rPr>
              <a:t>: it.: [a] </a:t>
            </a:r>
            <a:r>
              <a:rPr lang="it-IT" sz="2000" dirty="0" smtClean="0">
                <a:solidFill>
                  <a:srgbClr val="002060"/>
                </a:solidFill>
                <a:sym typeface="Wingdings" panose="05000000000000000000" pitchFamily="2" charset="2"/>
              </a:rPr>
              <a:t>= </a:t>
            </a:r>
            <a:r>
              <a:rPr lang="it-IT" sz="2000" dirty="0">
                <a:solidFill>
                  <a:srgbClr val="002060"/>
                </a:solidFill>
                <a:sym typeface="Wingdings" panose="05000000000000000000" pitchFamily="2" charset="2"/>
              </a:rPr>
              <a:t>[ɛ</a:t>
            </a:r>
            <a:r>
              <a:rPr lang="it-IT" sz="2000" dirty="0" smtClean="0">
                <a:solidFill>
                  <a:srgbClr val="002060"/>
                </a:solidFill>
                <a:sym typeface="Wingdings" panose="05000000000000000000" pitchFamily="2" charset="2"/>
              </a:rPr>
              <a:t>]. Similmente nei due tipi di numerazione indicati sopra. Lo schema sotto successivo chiarisce questo primo schema</a:t>
            </a:r>
            <a:endParaRPr lang="it-IT" sz="2000" dirty="0">
              <a:solidFill>
                <a:srgbClr val="002060"/>
              </a:solidFill>
              <a:sym typeface="Wingdings" panose="05000000000000000000" pitchFamily="2" charset="2"/>
            </a:endParaRPr>
          </a:p>
          <a:p>
            <a:pPr marL="3316288" indent="-3316288">
              <a:buNone/>
              <a:tabLst>
                <a:tab pos="4667250" algn="l"/>
              </a:tabLst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7BB1-2201-4297-9B5A-55444EB72A38}" type="slidenum">
              <a:rPr lang="it-IT" smtClean="0"/>
              <a:t>18</a:t>
            </a:fld>
            <a:endParaRPr lang="it-IT"/>
          </a:p>
        </p:txBody>
      </p:sp>
      <p:cxnSp>
        <p:nvCxnSpPr>
          <p:cNvPr id="5" name="Connettore 2 4"/>
          <p:cNvCxnSpPr/>
          <p:nvPr/>
        </p:nvCxnSpPr>
        <p:spPr>
          <a:xfrm flipV="1">
            <a:off x="3070746" y="2113075"/>
            <a:ext cx="1037230" cy="430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nettore 2 5"/>
          <p:cNvCxnSpPr/>
          <p:nvPr/>
        </p:nvCxnSpPr>
        <p:spPr>
          <a:xfrm>
            <a:off x="3070746" y="2678162"/>
            <a:ext cx="1037230" cy="460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27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FORMA E SOSTANZA DEL CONTENUTO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                                      sostanza: insieme dei significati pensabili                 </a:t>
            </a:r>
            <a:endParaRPr lang="it-IT" dirty="0"/>
          </a:p>
          <a:p>
            <a:r>
              <a:rPr lang="it-IT" dirty="0" smtClean="0"/>
              <a:t>Contenuto</a:t>
            </a:r>
          </a:p>
          <a:p>
            <a:pPr marL="0" indent="0">
              <a:buNone/>
            </a:pPr>
            <a:r>
              <a:rPr lang="it-IT" dirty="0" smtClean="0"/>
              <a:t>   </a:t>
            </a:r>
            <a:r>
              <a:rPr lang="it-IT" smtClean="0">
                <a:solidFill>
                  <a:srgbClr val="002060"/>
                </a:solidFill>
              </a:rPr>
              <a:t>(interno)</a:t>
            </a:r>
            <a:r>
              <a:rPr lang="it-IT" smtClean="0"/>
              <a:t>                   forma</a:t>
            </a:r>
            <a:r>
              <a:rPr lang="it-IT" dirty="0" smtClean="0"/>
              <a:t>: modalità in cui la sostanza viene formata / </a:t>
            </a:r>
          </a:p>
          <a:p>
            <a:pPr marL="3138488" indent="0">
              <a:buNone/>
              <a:tabLst>
                <a:tab pos="3138488" algn="l"/>
                <a:tab pos="3494088" algn="l"/>
                <a:tab pos="3589338" algn="l"/>
                <a:tab pos="4298950" algn="l"/>
                <a:tab pos="4749800" algn="l"/>
              </a:tabLst>
            </a:pPr>
            <a:r>
              <a:rPr lang="it-IT" dirty="0" smtClean="0"/>
              <a:t>segmentata in parti. Es.: it. ‘nero’ = </a:t>
            </a:r>
            <a:r>
              <a:rPr lang="it-IT" dirty="0" err="1" smtClean="0"/>
              <a:t>lat</a:t>
            </a:r>
            <a:r>
              <a:rPr lang="it-IT" dirty="0" smtClean="0"/>
              <a:t>. </a:t>
            </a:r>
            <a:r>
              <a:rPr lang="it-IT" i="1" dirty="0" err="1" smtClean="0"/>
              <a:t>ater</a:t>
            </a:r>
            <a:r>
              <a:rPr lang="it-IT" dirty="0" smtClean="0"/>
              <a:t> (nero opaco) e </a:t>
            </a:r>
            <a:r>
              <a:rPr lang="it-IT" i="1" dirty="0" err="1" smtClean="0"/>
              <a:t>niger</a:t>
            </a:r>
            <a:r>
              <a:rPr lang="it-IT" dirty="0" smtClean="0"/>
              <a:t> (nero lucido) [Simone 1995: 53]</a:t>
            </a:r>
          </a:p>
          <a:p>
            <a:pPr marL="3138488" indent="0">
              <a:buNone/>
              <a:tabLst>
                <a:tab pos="3138488" algn="l"/>
                <a:tab pos="3494088" algn="l"/>
                <a:tab pos="3589338" algn="l"/>
                <a:tab pos="4298950" algn="l"/>
                <a:tab pos="4749800" algn="l"/>
              </a:tabLst>
            </a:pPr>
            <a:endParaRPr lang="it-IT" dirty="0" smtClean="0"/>
          </a:p>
          <a:p>
            <a:pPr marL="95250" indent="0">
              <a:tabLst>
                <a:tab pos="273050" algn="l"/>
                <a:tab pos="3138488" algn="l"/>
                <a:tab pos="3589338" algn="l"/>
                <a:tab pos="4298950" algn="l"/>
                <a:tab pos="4749800" algn="l"/>
              </a:tabLst>
            </a:pPr>
            <a:r>
              <a:rPr lang="it-IT" dirty="0" smtClean="0"/>
              <a:t> Lingue: più forma che sostanza                             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7BB1-2201-4297-9B5A-55444EB72A38}" type="slidenum">
              <a:rPr lang="it-IT" smtClean="0"/>
              <a:t>19</a:t>
            </a:fld>
            <a:endParaRPr lang="it-IT"/>
          </a:p>
        </p:txBody>
      </p:sp>
      <p:cxnSp>
        <p:nvCxnSpPr>
          <p:cNvPr id="5" name="Connettore 2 4"/>
          <p:cNvCxnSpPr/>
          <p:nvPr/>
        </p:nvCxnSpPr>
        <p:spPr>
          <a:xfrm flipV="1">
            <a:off x="2743525" y="2035970"/>
            <a:ext cx="1173382" cy="5459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nettore 2 5"/>
          <p:cNvCxnSpPr/>
          <p:nvPr/>
        </p:nvCxnSpPr>
        <p:spPr>
          <a:xfrm>
            <a:off x="2743525" y="2581880"/>
            <a:ext cx="1173382" cy="502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803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INTRODUZIONE ALLA LINGUISTICA </a:t>
            </a:r>
            <a:r>
              <a:rPr lang="it-IT" dirty="0" smtClean="0"/>
              <a:t>(CAP. I)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dirty="0" smtClean="0"/>
              <a:t>COME DEFINIRLA?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La </a:t>
            </a:r>
            <a:r>
              <a:rPr lang="it-IT" dirty="0"/>
              <a:t>linguistica (ling.ca): </a:t>
            </a:r>
            <a:r>
              <a:rPr lang="it-IT" dirty="0" smtClean="0"/>
              <a:t>cos’è? </a:t>
            </a: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it-IT" dirty="0" smtClean="0"/>
              <a:t>Lo studio scientifico del linguaggio (= L.GGO) e delle lingue (= L.L.)</a:t>
            </a:r>
          </a:p>
          <a:p>
            <a:r>
              <a:rPr lang="it-IT" dirty="0" smtClean="0"/>
              <a:t>Scienza ‘debole’: definizioni vaghe e/o ‘incerte’ [es.(empio): parola]</a:t>
            </a:r>
          </a:p>
          <a:p>
            <a:r>
              <a:rPr lang="it-IT" dirty="0" smtClean="0"/>
              <a:t>4 Livelli / strati / settori principali della linguistica (SLIDE 41)</a:t>
            </a:r>
          </a:p>
          <a:p>
            <a:r>
              <a:rPr lang="it-IT" dirty="0" smtClean="0"/>
              <a:t>Lingue e dialetti </a:t>
            </a:r>
            <a:r>
              <a:rPr lang="it-IT" sz="2100" dirty="0" smtClean="0"/>
              <a:t>(M. </a:t>
            </a:r>
            <a:r>
              <a:rPr lang="it-IT" sz="2100" dirty="0" err="1" smtClean="0"/>
              <a:t>Weinreich</a:t>
            </a:r>
            <a:r>
              <a:rPr lang="it-IT" sz="2100" dirty="0" smtClean="0"/>
              <a:t>, anni ’40: </a:t>
            </a:r>
            <a:r>
              <a:rPr lang="en-US" sz="2100" dirty="0" smtClean="0"/>
              <a:t>‘</a:t>
            </a:r>
            <a:r>
              <a:rPr lang="en-US" sz="2100" dirty="0" err="1" smtClean="0"/>
              <a:t>Una</a:t>
            </a:r>
            <a:r>
              <a:rPr lang="en-US" sz="2100" dirty="0" smtClean="0"/>
              <a:t> lingua è un </a:t>
            </a:r>
            <a:r>
              <a:rPr lang="en-US" sz="2100" dirty="0" err="1" smtClean="0"/>
              <a:t>dialetto</a:t>
            </a:r>
            <a:r>
              <a:rPr lang="en-US" sz="2100" dirty="0" smtClean="0"/>
              <a:t> con un </a:t>
            </a:r>
            <a:r>
              <a:rPr lang="en-US" sz="2100" dirty="0" err="1" smtClean="0"/>
              <a:t>esercito</a:t>
            </a:r>
            <a:r>
              <a:rPr lang="en-US" sz="2100" dirty="0" smtClean="0"/>
              <a:t> </a:t>
            </a:r>
            <a:r>
              <a:rPr lang="en-US" sz="2100" dirty="0" err="1" smtClean="0"/>
              <a:t>ed</a:t>
            </a:r>
            <a:r>
              <a:rPr lang="en-US" sz="2100" dirty="0" smtClean="0"/>
              <a:t> </a:t>
            </a:r>
            <a:r>
              <a:rPr lang="en-US" sz="2100" dirty="0" err="1" smtClean="0"/>
              <a:t>una</a:t>
            </a:r>
            <a:r>
              <a:rPr lang="en-US" sz="2100" dirty="0" smtClean="0"/>
              <a:t> marina’</a:t>
            </a:r>
            <a:r>
              <a:rPr lang="it-IT" sz="2100" dirty="0" smtClean="0"/>
              <a:t>)</a:t>
            </a:r>
          </a:p>
          <a:p>
            <a:r>
              <a:rPr lang="it-IT" dirty="0" smtClean="0"/>
              <a:t>Linguistica </a:t>
            </a:r>
            <a:r>
              <a:rPr lang="it-IT" u="sng" dirty="0" smtClean="0"/>
              <a:t>generale</a:t>
            </a:r>
            <a:r>
              <a:rPr lang="it-IT" dirty="0" smtClean="0"/>
              <a:t> e </a:t>
            </a:r>
            <a:r>
              <a:rPr lang="it-IT" u="sng" dirty="0" smtClean="0"/>
              <a:t>glottologia</a:t>
            </a:r>
            <a:r>
              <a:rPr lang="it-IT" dirty="0" smtClean="0"/>
              <a:t> </a:t>
            </a:r>
            <a:r>
              <a:rPr lang="it-IT" dirty="0" smtClean="0">
                <a:sym typeface="Wingdings" panose="05000000000000000000" pitchFamily="2" charset="2"/>
              </a:rPr>
              <a:t>  distinzione meramente italiana: sincronia </a:t>
            </a:r>
            <a:r>
              <a:rPr lang="it-IT" i="1" dirty="0" smtClean="0">
                <a:sym typeface="Wingdings" panose="05000000000000000000" pitchFamily="2" charset="2"/>
              </a:rPr>
              <a:t>versus </a:t>
            </a:r>
            <a:r>
              <a:rPr lang="it-IT" dirty="0" smtClean="0">
                <a:sym typeface="Wingdings" panose="05000000000000000000" pitchFamily="2" charset="2"/>
              </a:rPr>
              <a:t>(= v.s.) diacronia (e altro). (Vedasi anche slide n. 38) 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Linguistica </a:t>
            </a:r>
            <a:r>
              <a:rPr lang="it-IT" u="sng" dirty="0" smtClean="0">
                <a:sym typeface="Wingdings" panose="05000000000000000000" pitchFamily="2" charset="2"/>
              </a:rPr>
              <a:t>formale</a:t>
            </a:r>
            <a:r>
              <a:rPr lang="it-IT" dirty="0" smtClean="0">
                <a:sym typeface="Wingdings" panose="05000000000000000000" pitchFamily="2" charset="2"/>
              </a:rPr>
              <a:t> (deduttiva, basata su teorie) e </a:t>
            </a:r>
            <a:r>
              <a:rPr lang="it-IT" u="sng" dirty="0" smtClean="0">
                <a:sym typeface="Wingdings" panose="05000000000000000000" pitchFamily="2" charset="2"/>
              </a:rPr>
              <a:t>funzionale</a:t>
            </a:r>
            <a:r>
              <a:rPr lang="it-IT" dirty="0" smtClean="0">
                <a:sym typeface="Wingdings" panose="05000000000000000000" pitchFamily="2" charset="2"/>
              </a:rPr>
              <a:t> (induttiva, basata sui dati)</a:t>
            </a:r>
            <a:endParaRPr lang="it-IT" dirty="0" smtClean="0"/>
          </a:p>
          <a:p>
            <a:r>
              <a:rPr lang="it-IT" dirty="0" smtClean="0"/>
              <a:t>Linguaggio: facoltà di associare un contenuto (mentale, interno) ad un’espressione (esterna): due diversi ‘piani’</a:t>
            </a:r>
          </a:p>
          <a:p>
            <a:pPr marL="0" indent="0">
              <a:buNone/>
            </a:pPr>
            <a:r>
              <a:rPr lang="it-IT" dirty="0" smtClean="0"/>
              <a:t>                                                        contenuto</a:t>
            </a:r>
          </a:p>
          <a:p>
            <a:pPr marL="0" indent="0">
              <a:buNone/>
            </a:pPr>
            <a:r>
              <a:rPr lang="it-IT" dirty="0" smtClean="0"/>
              <a:t>   Linguaggio: </a:t>
            </a:r>
            <a:r>
              <a:rPr lang="it-IT" dirty="0" err="1" smtClean="0"/>
              <a:t>biplanare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                                                       espressione (verbale, non verbale etc</a:t>
            </a:r>
            <a:r>
              <a:rPr lang="it-IT" dirty="0"/>
              <a:t>.</a:t>
            </a:r>
            <a:r>
              <a:rPr lang="it-IT" dirty="0" smtClean="0"/>
              <a:t>)</a:t>
            </a:r>
          </a:p>
        </p:txBody>
      </p:sp>
      <p:cxnSp>
        <p:nvCxnSpPr>
          <p:cNvPr id="5" name="Connettore 2 4"/>
          <p:cNvCxnSpPr/>
          <p:nvPr/>
        </p:nvCxnSpPr>
        <p:spPr>
          <a:xfrm flipV="1">
            <a:off x="3579225" y="5219820"/>
            <a:ext cx="917302" cy="3133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3579225" y="5533190"/>
            <a:ext cx="836022" cy="439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7BB1-2201-4297-9B5A-55444EB72A38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755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BIBLIOGRAFIA </a:t>
            </a:r>
            <a:br>
              <a:rPr lang="it-IT" dirty="0" smtClean="0"/>
            </a:br>
            <a:r>
              <a:rPr lang="it-IT" sz="3600" dirty="0" smtClean="0"/>
              <a:t>(Utilizzata e/o potenzialmente utile) 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dirty="0" smtClean="0"/>
              <a:t>AA.VV. 1996</a:t>
            </a:r>
            <a:r>
              <a:rPr lang="it-IT" dirty="0"/>
              <a:t>. </a:t>
            </a:r>
            <a:r>
              <a:rPr lang="it-IT" i="1" dirty="0" smtClean="0"/>
              <a:t>NAVĀDHYĀĪ</a:t>
            </a:r>
            <a:r>
              <a:rPr lang="it-IT" dirty="0" smtClean="0"/>
              <a:t>. A cura di M. Negri. Roma: Il Calamo</a:t>
            </a:r>
          </a:p>
          <a:p>
            <a:pPr marL="0" indent="0">
              <a:buNone/>
            </a:pPr>
            <a:r>
              <a:rPr lang="it-IT" dirty="0" smtClean="0"/>
              <a:t>[Manuale da cui sono state tratte una o più immagini e utile per approfondire </a:t>
            </a:r>
            <a:r>
              <a:rPr lang="it-IT" dirty="0" smtClean="0"/>
              <a:t>argomenti </a:t>
            </a:r>
            <a:r>
              <a:rPr lang="it-IT" dirty="0" smtClean="0"/>
              <a:t>trattati a lezione e nuovi]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err="1" smtClean="0"/>
              <a:t>Berruto</a:t>
            </a:r>
            <a:r>
              <a:rPr lang="it-IT" dirty="0" smtClean="0"/>
              <a:t>, Gaetano e Cerruti, Massimo. 2011. </a:t>
            </a:r>
            <a:r>
              <a:rPr lang="it-IT" i="1" dirty="0" smtClean="0"/>
              <a:t>La linguistica: un corso introduttivo</a:t>
            </a:r>
            <a:r>
              <a:rPr lang="it-IT" dirty="0" smtClean="0"/>
              <a:t>. Torino: Utet. (anche B/C, per abbreviare)</a:t>
            </a:r>
          </a:p>
          <a:p>
            <a:pPr marL="0" indent="0">
              <a:buNone/>
            </a:pPr>
            <a:r>
              <a:rPr lang="it-IT" dirty="0" smtClean="0"/>
              <a:t>[Costituisce il manuale principale per lo studio del corso; parti da studiare e non…]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Maturi, Pietro. </a:t>
            </a:r>
            <a:r>
              <a:rPr lang="it-IT" dirty="0"/>
              <a:t>2009. </a:t>
            </a:r>
            <a:r>
              <a:rPr lang="it-IT" i="1" dirty="0"/>
              <a:t>I suoni delle lingue, i suoni dell'italiano. Introduzione alla </a:t>
            </a:r>
            <a:r>
              <a:rPr lang="it-IT" i="1" dirty="0" smtClean="0"/>
              <a:t>fonetica</a:t>
            </a:r>
            <a:r>
              <a:rPr lang="it-IT" dirty="0" smtClean="0"/>
              <a:t>. Bologna: Il Mulino</a:t>
            </a:r>
          </a:p>
          <a:p>
            <a:pPr marL="0" indent="0">
              <a:buNone/>
            </a:pPr>
            <a:r>
              <a:rPr lang="it-IT" dirty="0" smtClean="0"/>
              <a:t>[Manuale da cui ho tratto una o più immagini o che ho citato]</a:t>
            </a: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Simone, Raffaele. 1990(1995)</a:t>
            </a:r>
            <a:r>
              <a:rPr lang="it-IT" baseline="30000" dirty="0" smtClean="0"/>
              <a:t>6</a:t>
            </a:r>
            <a:r>
              <a:rPr lang="it-IT" dirty="0" smtClean="0"/>
              <a:t>. </a:t>
            </a:r>
            <a:r>
              <a:rPr lang="it-IT" i="1" dirty="0" smtClean="0"/>
              <a:t>Fondamenti di linguistica</a:t>
            </a:r>
            <a:r>
              <a:rPr lang="it-IT" dirty="0" smtClean="0"/>
              <a:t>. (Sesta edizione completamente riveduta). Roma-Bari: Laterza</a:t>
            </a:r>
            <a:endParaRPr lang="it-IT" i="1" dirty="0"/>
          </a:p>
          <a:p>
            <a:pPr marL="0" indent="0">
              <a:buNone/>
            </a:pPr>
            <a:r>
              <a:rPr lang="it-IT" dirty="0" smtClean="0"/>
              <a:t>[Specialmente i capitoli 1-2-3, ovvero da pag. 3 a pag. 84, relativamente agli argomenti che sono stati integrati anche nelle </a:t>
            </a:r>
            <a:r>
              <a:rPr lang="it-IT" dirty="0" err="1" smtClean="0"/>
              <a:t>slides</a:t>
            </a:r>
            <a:r>
              <a:rPr lang="it-IT" dirty="0" smtClean="0"/>
              <a:t>]</a:t>
            </a:r>
            <a:endParaRPr lang="it-IT" i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7BB1-2201-4297-9B5A-55444EB72A38}" type="slidenum">
              <a:rPr lang="it-IT" smtClean="0"/>
              <a:t>20</a:t>
            </a:fld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2064" y="624341"/>
            <a:ext cx="720272" cy="821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04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COME DEFINIRE LA LINGUISTICA?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Linguaggio: </a:t>
            </a:r>
            <a:r>
              <a:rPr lang="it-IT" dirty="0" err="1" smtClean="0"/>
              <a:t>eteròclito</a:t>
            </a:r>
            <a:r>
              <a:rPr lang="it-IT" dirty="0" smtClean="0"/>
              <a:t> (gr. ‘diverso’ + ‘declinare’, ‘appoggiarsi’)  </a:t>
            </a:r>
            <a:r>
              <a:rPr lang="it-IT" dirty="0" smtClean="0">
                <a:sym typeface="Wingdings" panose="05000000000000000000" pitchFamily="2" charset="2"/>
              </a:rPr>
              <a:t> si collega a varie discipline (</a:t>
            </a:r>
            <a:r>
              <a:rPr lang="it-IT" dirty="0">
                <a:sym typeface="Wingdings" panose="05000000000000000000" pitchFamily="2" charset="2"/>
              </a:rPr>
              <a:t>F</a:t>
            </a:r>
            <a:r>
              <a:rPr lang="it-IT" dirty="0" smtClean="0">
                <a:sym typeface="Wingdings" panose="05000000000000000000" pitchFamily="2" charset="2"/>
              </a:rPr>
              <a:t>erdinand de Saussure, inizi 1900): né completamente ‘umanistico’, né ‘scientifico’</a:t>
            </a:r>
          </a:p>
          <a:p>
            <a:r>
              <a:rPr lang="it-IT" dirty="0" smtClean="0"/>
              <a:t>Linguistica: disciplina ‘fredda’: strutture e meccanismi</a:t>
            </a:r>
          </a:p>
          <a:p>
            <a:r>
              <a:rPr lang="it-IT" dirty="0" smtClean="0"/>
              <a:t>In Linguistica: gli ‘errori’ sono parimenti importanti dei ‘comportamenti corretti’ </a:t>
            </a:r>
            <a:r>
              <a:rPr lang="it-IT" dirty="0" smtClean="0">
                <a:sym typeface="Wingdings" panose="05000000000000000000" pitchFamily="2" charset="2"/>
              </a:rPr>
              <a:t> vedasi analisi degli ‘errori’, soprattutto a livello fonetico</a:t>
            </a:r>
          </a:p>
          <a:p>
            <a:pPr marL="0" indent="0">
              <a:buNone/>
            </a:pPr>
            <a:r>
              <a:rPr lang="it-IT" dirty="0" smtClean="0">
                <a:sym typeface="Wingdings" panose="05000000000000000000" pitchFamily="2" charset="2"/>
              </a:rPr>
              <a:t>                                  prescrittiva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Linguistica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      descrittiva                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7BB1-2201-4297-9B5A-55444EB72A38}" type="slidenum">
              <a:rPr lang="it-IT" smtClean="0"/>
              <a:t>3</a:t>
            </a:fld>
            <a:endParaRPr lang="it-IT" dirty="0"/>
          </a:p>
        </p:txBody>
      </p:sp>
      <p:cxnSp>
        <p:nvCxnSpPr>
          <p:cNvPr id="5" name="Connettore 2 4"/>
          <p:cNvCxnSpPr/>
          <p:nvPr/>
        </p:nvCxnSpPr>
        <p:spPr>
          <a:xfrm flipV="1">
            <a:off x="2713205" y="4765524"/>
            <a:ext cx="940525" cy="4833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2713204" y="5383789"/>
            <a:ext cx="940526" cy="4074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333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ALCUNE CARATTERISTICHE DELLA LINGUISTICA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In linguistica: l’oggetto di studio e lo strumento per studiarlo coincidono </a:t>
            </a:r>
            <a:r>
              <a:rPr lang="it-IT" dirty="0" smtClean="0">
                <a:sym typeface="Wingdings" panose="05000000000000000000" pitchFamily="2" charset="2"/>
              </a:rPr>
              <a:t> paradosso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Lingua (= L.) oggetto e lingua strumento: Studiare la lingua ‘A’ tramite la lingua ‘B’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Comunicazione non verbale e quella degli animali  Es., danza delle api (circolare); guida delle formiche (feromoni)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Comunicazione umana naturale vs. artificiale ( es.: segnali stradali etc.)</a:t>
            </a:r>
          </a:p>
          <a:p>
            <a:r>
              <a:rPr lang="it-IT" dirty="0" smtClean="0"/>
              <a:t>Proprietà del linguaggio:</a:t>
            </a:r>
          </a:p>
          <a:p>
            <a:pPr>
              <a:buFontTx/>
              <a:buChar char="-"/>
            </a:pPr>
            <a:r>
              <a:rPr lang="it-IT" dirty="0" smtClean="0"/>
              <a:t>Congenito / innato (</a:t>
            </a:r>
            <a:r>
              <a:rPr lang="it-IT" dirty="0" smtClean="0">
                <a:sym typeface="Wingdings" panose="05000000000000000000" pitchFamily="2" charset="2"/>
              </a:rPr>
              <a:t> N. Chomsky: grammatica generativa)</a:t>
            </a:r>
          </a:p>
          <a:p>
            <a:pPr>
              <a:buFontTx/>
              <a:buChar char="-"/>
            </a:pPr>
            <a:r>
              <a:rPr lang="it-IT" dirty="0" smtClean="0">
                <a:sym typeface="Wingdings" panose="05000000000000000000" pitchFamily="2" charset="2"/>
              </a:rPr>
              <a:t>Inapprendibile e incancellabile (nel senso di facoltà)</a:t>
            </a:r>
          </a:p>
          <a:p>
            <a:pPr>
              <a:buFontTx/>
              <a:buChar char="-"/>
            </a:pPr>
            <a:r>
              <a:rPr lang="it-IT" dirty="0" smtClean="0">
                <a:sym typeface="Wingdings" panose="05000000000000000000" pitchFamily="2" charset="2"/>
              </a:rPr>
              <a:t>Relativa immutabilità</a:t>
            </a:r>
          </a:p>
          <a:p>
            <a:pPr>
              <a:buFontTx/>
              <a:buChar char="-"/>
            </a:pPr>
            <a:r>
              <a:rPr lang="it-IT" dirty="0" smtClean="0">
                <a:sym typeface="Wingdings" panose="05000000000000000000" pitchFamily="2" charset="2"/>
              </a:rPr>
              <a:t>Universalità: facoltà di tutto il genere umano</a:t>
            </a:r>
          </a:p>
          <a:p>
            <a:pPr>
              <a:buFontTx/>
              <a:buChar char="-"/>
            </a:pPr>
            <a:r>
              <a:rPr lang="it-IT" dirty="0" smtClean="0">
                <a:sym typeface="Wingdings" panose="05000000000000000000" pitchFamily="2" charset="2"/>
              </a:rPr>
              <a:t>‘limitato’: la forma della grammatica delle lingue varia entro limiti precisi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7BB1-2201-4297-9B5A-55444EB72A38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220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>
                <a:solidFill>
                  <a:prstClr val="black"/>
                </a:solidFill>
              </a:rPr>
              <a:t>ALCUNE CARATTERISTICHE DELLA LINGUISTICA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Linguistica ‘astratta’: utilizza forme di astrazione (e non di astrattezza):</a:t>
            </a:r>
          </a:p>
          <a:p>
            <a:pPr>
              <a:buFontTx/>
              <a:buChar char="-"/>
            </a:pPr>
            <a:r>
              <a:rPr lang="it-IT" dirty="0" smtClean="0"/>
              <a:t>Astrarre (= estrapolare) regolarità</a:t>
            </a:r>
          </a:p>
          <a:p>
            <a:pPr>
              <a:buFontTx/>
              <a:buChar char="-"/>
            </a:pPr>
            <a:r>
              <a:rPr lang="it-IT" dirty="0" smtClean="0"/>
              <a:t>Costruire modelli / elaborazioni concettuali per l’organizzazione dell’oggetto ‘lingua’</a:t>
            </a:r>
          </a:p>
          <a:p>
            <a:pPr>
              <a:buFontTx/>
              <a:buChar char="-"/>
            </a:pPr>
            <a:r>
              <a:rPr lang="it-IT" dirty="0" smtClean="0"/>
              <a:t>Ricostruire (per ipotesi) </a:t>
            </a:r>
          </a:p>
          <a:p>
            <a:pPr>
              <a:buFontTx/>
              <a:buChar char="-"/>
            </a:pPr>
            <a:r>
              <a:rPr lang="it-IT" dirty="0" smtClean="0"/>
              <a:t>Meccanismi astratti: regole, strutture gerarchie</a:t>
            </a:r>
          </a:p>
          <a:p>
            <a:pPr>
              <a:buFontTx/>
              <a:buChar char="-"/>
            </a:pPr>
            <a:r>
              <a:rPr lang="it-IT" dirty="0" smtClean="0"/>
              <a:t>Unità linguistiche: sono parte delle lingue, di cui il parlante ha (solo) parziale (meta)cognizione. Es.: nomi che finiscono in ‘–</a:t>
            </a:r>
            <a:r>
              <a:rPr lang="it-IT" dirty="0" err="1" smtClean="0"/>
              <a:t>e’</a:t>
            </a:r>
            <a:r>
              <a:rPr lang="it-IT" dirty="0" smtClean="0"/>
              <a:t> in it.</a:t>
            </a:r>
          </a:p>
          <a:p>
            <a:pPr>
              <a:buFontTx/>
              <a:buChar char="-"/>
            </a:pPr>
            <a:r>
              <a:rPr lang="it-IT" dirty="0" smtClean="0"/>
              <a:t>Linguistica: si occupa del suo oggetto in termini ‘idealizzati’, semplificati, ‘normali’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7BB1-2201-4297-9B5A-55444EB72A38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81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SEMIOTICA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Semiotica o semiologia (gr., </a:t>
            </a:r>
            <a:r>
              <a:rPr lang="it-IT" i="1" dirty="0" err="1" smtClean="0"/>
              <a:t>sēmeîon</a:t>
            </a:r>
            <a:r>
              <a:rPr lang="it-IT" i="1" dirty="0" smtClean="0"/>
              <a:t>,</a:t>
            </a:r>
            <a:r>
              <a:rPr lang="it-IT" dirty="0" smtClean="0"/>
              <a:t> ‘segno’): branca della linguistica che studia i sistemi di segni / codici (= insiemi di conoscenze di riferimento; illimitati per l’uomo), ovvero le lingue</a:t>
            </a:r>
          </a:p>
          <a:p>
            <a:r>
              <a:rPr lang="it-IT" dirty="0" smtClean="0"/>
              <a:t>Segno </a:t>
            </a:r>
            <a:r>
              <a:rPr lang="it-IT" dirty="0" smtClean="0">
                <a:sym typeface="Wingdings" panose="05000000000000000000" pitchFamily="2" charset="2"/>
              </a:rPr>
              <a:t> entità ( fondamentale) che permette la comunicazione</a:t>
            </a:r>
            <a:endParaRPr lang="it-IT" dirty="0" smtClean="0"/>
          </a:p>
          <a:p>
            <a:r>
              <a:rPr lang="it-IT" dirty="0" smtClean="0"/>
              <a:t>Lingue: sistemi di corrispondenza tra espressione e contenuto tra </a:t>
            </a:r>
            <a:r>
              <a:rPr lang="it-IT" b="1" dirty="0" smtClean="0"/>
              <a:t>emittente (= E)</a:t>
            </a:r>
            <a:r>
              <a:rPr lang="it-IT" dirty="0" smtClean="0"/>
              <a:t> e </a:t>
            </a:r>
            <a:r>
              <a:rPr lang="it-IT" b="1" dirty="0" smtClean="0"/>
              <a:t>ricevente (= R)</a:t>
            </a:r>
            <a:r>
              <a:rPr lang="it-IT" dirty="0" smtClean="0"/>
              <a:t>, attraverso </a:t>
            </a:r>
            <a:r>
              <a:rPr lang="it-IT" b="1" dirty="0" smtClean="0"/>
              <a:t>messaggi </a:t>
            </a:r>
            <a:r>
              <a:rPr lang="it-IT" dirty="0" smtClean="0"/>
              <a:t>= comunicazione (</a:t>
            </a:r>
            <a:r>
              <a:rPr lang="it-IT" u="sng" dirty="0" smtClean="0"/>
              <a:t>intenzionale</a:t>
            </a:r>
            <a:r>
              <a:rPr lang="it-IT" dirty="0" smtClean="0"/>
              <a:t>)</a:t>
            </a:r>
            <a:endParaRPr lang="it-IT" b="1" dirty="0" smtClean="0"/>
          </a:p>
          <a:p>
            <a:r>
              <a:rPr lang="it-IT" dirty="0" smtClean="0"/>
              <a:t>Codifica </a:t>
            </a:r>
            <a:r>
              <a:rPr lang="it-IT" dirty="0" smtClean="0">
                <a:sym typeface="Wingdings" panose="05000000000000000000" pitchFamily="2" charset="2"/>
              </a:rPr>
              <a:t> formazione di un messaggio di un E: contenuto &gt; espressione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Decodifica  interpretazione del messaggio dal ricevente: espressione &gt; contenuto</a:t>
            </a:r>
          </a:p>
          <a:p>
            <a:pPr marL="0" indent="0">
              <a:buNone/>
            </a:pPr>
            <a:endParaRPr lang="it-IT" dirty="0" smtClean="0">
              <a:sym typeface="Wingdings" panose="05000000000000000000" pitchFamily="2" charset="2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7BB1-2201-4297-9B5A-55444EB72A38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288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SEMIOTICA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        utente di codici</a:t>
            </a:r>
          </a:p>
          <a:p>
            <a:r>
              <a:rPr lang="it-IT" dirty="0">
                <a:sym typeface="Wingdings" panose="05000000000000000000" pitchFamily="2" charset="2"/>
              </a:rPr>
              <a:t>Essere umano </a:t>
            </a:r>
          </a:p>
          <a:p>
            <a:pPr marL="0" indent="0">
              <a:buNone/>
            </a:pPr>
            <a:r>
              <a:rPr lang="it-IT" dirty="0" smtClean="0"/>
              <a:t>                                  formatore di codici (tratto potenzialmente creativo)</a:t>
            </a:r>
          </a:p>
          <a:p>
            <a:r>
              <a:rPr lang="it-IT" dirty="0">
                <a:sym typeface="Wingdings" panose="05000000000000000000" pitchFamily="2" charset="2"/>
              </a:rPr>
              <a:t>Codice: sistema di segni biplanari per espressione e </a:t>
            </a:r>
            <a:r>
              <a:rPr lang="it-IT" dirty="0" smtClean="0">
                <a:sym typeface="Wingdings" panose="05000000000000000000" pitchFamily="2" charset="2"/>
              </a:rPr>
              <a:t>contenuto</a:t>
            </a:r>
          </a:p>
          <a:p>
            <a:pPr marL="0" indent="0">
              <a:buNone/>
            </a:pPr>
            <a:r>
              <a:rPr lang="it-IT" dirty="0" smtClean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r>
              <a:rPr lang="it-IT" dirty="0" smtClean="0">
                <a:sym typeface="Wingdings" panose="05000000000000000000" pitchFamily="2" charset="2"/>
              </a:rPr>
              <a:t>                                            </a:t>
            </a:r>
            <a:r>
              <a:rPr lang="it-IT" sz="2400" b="1" dirty="0" smtClean="0">
                <a:sym typeface="Wingdings" panose="05000000000000000000" pitchFamily="2" charset="2"/>
              </a:rPr>
              <a:t>significante </a:t>
            </a:r>
            <a:r>
              <a:rPr lang="it-IT" sz="2400" dirty="0" smtClean="0">
                <a:sym typeface="Wingdings" panose="05000000000000000000" pitchFamily="2" charset="2"/>
              </a:rPr>
              <a:t>o espressione o ‘forma’  parte                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Segni (linguistici):          </a:t>
            </a:r>
            <a:r>
              <a:rPr lang="it-IT" sz="2400" dirty="0" smtClean="0">
                <a:sym typeface="Wingdings" panose="05000000000000000000" pitchFamily="2" charset="2"/>
              </a:rPr>
              <a:t>percepibile dai sensi umani. Es.: </a:t>
            </a:r>
            <a:r>
              <a:rPr lang="en-US" sz="2400" i="1" dirty="0" err="1" smtClean="0">
                <a:sym typeface="Wingdings" panose="05000000000000000000" pitchFamily="2" charset="2"/>
              </a:rPr>
              <a:t>gatto</a:t>
            </a:r>
            <a:r>
              <a:rPr lang="en-US" sz="2400" i="1" dirty="0" smtClean="0"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(in </a:t>
            </a:r>
            <a:r>
              <a:rPr lang="en-US" sz="2400" dirty="0" err="1" smtClean="0">
                <a:sym typeface="Wingdings" panose="05000000000000000000" pitchFamily="2" charset="2"/>
              </a:rPr>
              <a:t>corsivo</a:t>
            </a:r>
            <a:r>
              <a:rPr lang="en-US" sz="2400" dirty="0" smtClean="0">
                <a:sym typeface="Wingdings" panose="05000000000000000000" pitchFamily="2" charset="2"/>
              </a:rPr>
              <a:t>)</a:t>
            </a:r>
            <a:r>
              <a:rPr lang="en-US" sz="2400" dirty="0" smtClean="0"/>
              <a:t>: </a:t>
            </a:r>
            <a:endParaRPr lang="it-IT" sz="2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it-IT" dirty="0" smtClean="0"/>
              <a:t>                biplanari            </a:t>
            </a:r>
            <a:r>
              <a:rPr lang="it-IT" sz="2400" dirty="0" smtClean="0"/>
              <a:t>pronuncia ([…]; /…/) o scrittura (&lt;…&gt; ) della parola</a:t>
            </a:r>
          </a:p>
          <a:p>
            <a:pPr marL="0" indent="0">
              <a:buNone/>
            </a:pPr>
            <a:r>
              <a:rPr lang="it-IT" sz="2400" dirty="0"/>
              <a:t> </a:t>
            </a:r>
            <a:r>
              <a:rPr lang="it-IT" sz="2400" dirty="0" smtClean="0"/>
              <a:t>                 [+ referente]          </a:t>
            </a:r>
            <a:r>
              <a:rPr lang="it-IT" sz="2400" b="1" dirty="0" smtClean="0"/>
              <a:t>significato </a:t>
            </a:r>
            <a:r>
              <a:rPr lang="it-IT" sz="2400" dirty="0" smtClean="0"/>
              <a:t>o contenuto </a:t>
            </a:r>
            <a:r>
              <a:rPr lang="it-IT" sz="2400" dirty="0" smtClean="0">
                <a:sym typeface="Wingdings" panose="05000000000000000000" pitchFamily="2" charset="2"/>
              </a:rPr>
              <a:t> parte non percepibile,</a:t>
            </a:r>
          </a:p>
          <a:p>
            <a:pPr marL="0" indent="0">
              <a:buNone/>
            </a:pPr>
            <a:r>
              <a:rPr lang="it-IT" sz="2400" dirty="0">
                <a:sym typeface="Wingdings" panose="05000000000000000000" pitchFamily="2" charset="2"/>
              </a:rPr>
              <a:t> </a:t>
            </a:r>
            <a:r>
              <a:rPr lang="it-IT" sz="2400" dirty="0" smtClean="0">
                <a:sym typeface="Wingdings" panose="05000000000000000000" pitchFamily="2" charset="2"/>
              </a:rPr>
              <a:t>                                                  informazione veicolata. Es.: concetto/idea di </a:t>
            </a:r>
            <a:r>
              <a:rPr lang="en-US" sz="2400" dirty="0" smtClean="0">
                <a:sym typeface="Wingdings" panose="05000000000000000000" pitchFamily="2" charset="2"/>
              </a:rPr>
              <a:t>‘</a:t>
            </a:r>
            <a:r>
              <a:rPr lang="it-IT" sz="2400" dirty="0" smtClean="0">
                <a:sym typeface="Wingdings" panose="05000000000000000000" pitchFamily="2" charset="2"/>
              </a:rPr>
              <a:t>gatto</a:t>
            </a:r>
            <a:r>
              <a:rPr lang="en-US" sz="2400" dirty="0" smtClean="0">
                <a:sym typeface="Wingdings" panose="05000000000000000000" pitchFamily="2" charset="2"/>
              </a:rPr>
              <a:t>’</a:t>
            </a:r>
            <a:r>
              <a:rPr lang="en-US" sz="2400" dirty="0" smtClean="0"/>
              <a:t>: </a:t>
            </a:r>
            <a:r>
              <a:rPr lang="it-IT" sz="2400" dirty="0" smtClean="0">
                <a:sym typeface="Wingdings" panose="05000000000000000000" pitchFamily="2" charset="2"/>
              </a:rPr>
              <a:t>animale</a:t>
            </a:r>
          </a:p>
          <a:p>
            <a:pPr marL="0" indent="0">
              <a:buNone/>
            </a:pPr>
            <a:r>
              <a:rPr lang="it-IT" sz="2400" dirty="0">
                <a:sym typeface="Wingdings" panose="05000000000000000000" pitchFamily="2" charset="2"/>
              </a:rPr>
              <a:t> </a:t>
            </a:r>
            <a:r>
              <a:rPr lang="it-IT" sz="2400" dirty="0" smtClean="0">
                <a:sym typeface="Wingdings" panose="05000000000000000000" pitchFamily="2" charset="2"/>
              </a:rPr>
              <a:t>                                                  domestico di taglia media etc...</a:t>
            </a:r>
          </a:p>
          <a:p>
            <a:pPr marL="0" indent="0">
              <a:buNone/>
            </a:pPr>
            <a:endParaRPr lang="it-IT" sz="2400" dirty="0">
              <a:sym typeface="Wingdings" panose="05000000000000000000" pitchFamily="2" charset="2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7BB1-2201-4297-9B5A-55444EB72A38}" type="slidenum">
              <a:rPr lang="it-IT" smtClean="0"/>
              <a:t>7</a:t>
            </a:fld>
            <a:endParaRPr lang="it-IT"/>
          </a:p>
        </p:txBody>
      </p:sp>
      <p:cxnSp>
        <p:nvCxnSpPr>
          <p:cNvPr id="6" name="Connettore 2 5"/>
          <p:cNvCxnSpPr/>
          <p:nvPr/>
        </p:nvCxnSpPr>
        <p:spPr>
          <a:xfrm flipV="1">
            <a:off x="2918346" y="1940951"/>
            <a:ext cx="466299" cy="493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2918346" y="2433999"/>
            <a:ext cx="341194" cy="3570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 flipV="1">
            <a:off x="3302759" y="3870117"/>
            <a:ext cx="640306" cy="3776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>
            <a:off x="3302759" y="4349277"/>
            <a:ext cx="518614" cy="700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290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TIPI DI CODICI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b="1" dirty="0" smtClean="0"/>
              <a:t>Codici dal punto di vista dell’espressione:</a:t>
            </a:r>
          </a:p>
          <a:p>
            <a:pPr>
              <a:buFontTx/>
              <a:buChar char="-"/>
            </a:pPr>
            <a:r>
              <a:rPr lang="it-IT" dirty="0" smtClean="0"/>
              <a:t>Articolati: </a:t>
            </a:r>
            <a:r>
              <a:rPr lang="it-IT" dirty="0"/>
              <a:t>es.: </a:t>
            </a:r>
            <a:r>
              <a:rPr lang="it-IT" dirty="0" smtClean="0"/>
              <a:t>‘Arriva il freddo’</a:t>
            </a:r>
            <a:r>
              <a:rPr lang="it-IT" dirty="0" smtClean="0">
                <a:sym typeface="Wingdings" panose="05000000000000000000" pitchFamily="2" charset="2"/>
              </a:rPr>
              <a:t></a:t>
            </a:r>
            <a:r>
              <a:rPr lang="it-IT" dirty="0" smtClean="0"/>
              <a:t> ‘arriva’ + ‘il’ + </a:t>
            </a:r>
            <a:r>
              <a:rPr lang="it-IT" dirty="0" err="1" smtClean="0"/>
              <a:t>freddo’</a:t>
            </a:r>
            <a:r>
              <a:rPr lang="it-IT" dirty="0" smtClean="0"/>
              <a:t>: (insieme di suoni, sillabe, parole etc.)</a:t>
            </a:r>
          </a:p>
          <a:p>
            <a:pPr marL="0" indent="0">
              <a:buNone/>
            </a:pPr>
            <a:r>
              <a:rPr lang="it-IT" dirty="0" smtClean="0"/>
              <a:t>    Posizionali: varie combinazione degli stessi elementi: es.: ‘Il freddo arriva’</a:t>
            </a:r>
          </a:p>
          <a:p>
            <a:pPr>
              <a:buFontTx/>
              <a:buChar char="-"/>
            </a:pPr>
            <a:r>
              <a:rPr lang="it-IT" dirty="0" smtClean="0"/>
              <a:t>Codici con ‘stand by’: generano messaggi interrompibili. Es.: ‘Maria [,che è mia amica,] mi ha fatto un </a:t>
            </a:r>
            <a:r>
              <a:rPr lang="it-IT" dirty="0" err="1" smtClean="0"/>
              <a:t>regalo’</a:t>
            </a:r>
            <a:r>
              <a:rPr lang="it-IT" dirty="0" smtClean="0"/>
              <a:t>. Tali codici avvengono per opera della memoria dell’utente: emittente e ricevente devono ricordare il/i punto/i di interruzione</a:t>
            </a:r>
          </a:p>
          <a:p>
            <a:pPr>
              <a:buFontTx/>
              <a:buChar char="-"/>
            </a:pPr>
            <a:r>
              <a:rPr lang="it-IT" dirty="0" smtClean="0"/>
              <a:t>Sincronizzazione del linguaggio: emittente e ricevente devono essere in grado di leggere un messaggio nello stesso modo, ossia identificandone i ‘</a:t>
            </a:r>
            <a:r>
              <a:rPr lang="it-IT" u="sng" dirty="0" smtClean="0"/>
              <a:t>confini</a:t>
            </a:r>
            <a:r>
              <a:rPr lang="it-IT" dirty="0" smtClean="0"/>
              <a:t>’ tra un elemento e l’altro. Es., da: ‘Arriva il </a:t>
            </a:r>
            <a:r>
              <a:rPr lang="it-IT" dirty="0" err="1" smtClean="0"/>
              <a:t>freddo’</a:t>
            </a:r>
            <a:r>
              <a:rPr lang="it-IT" dirty="0" smtClean="0"/>
              <a:t>, non è sincronizzato: ‘</a:t>
            </a:r>
            <a:r>
              <a:rPr lang="it-IT" dirty="0" err="1" smtClean="0"/>
              <a:t>Arrivail</a:t>
            </a:r>
            <a:r>
              <a:rPr lang="it-IT" dirty="0" smtClean="0"/>
              <a:t> + </a:t>
            </a:r>
            <a:r>
              <a:rPr lang="it-IT" dirty="0" err="1" smtClean="0"/>
              <a:t>fred</a:t>
            </a:r>
            <a:r>
              <a:rPr lang="it-IT" dirty="0" smtClean="0"/>
              <a:t> + </a:t>
            </a:r>
            <a:r>
              <a:rPr lang="it-IT" dirty="0" err="1" smtClean="0"/>
              <a:t>do’</a:t>
            </a:r>
            <a:r>
              <a:rPr lang="it-IT" dirty="0" smtClean="0"/>
              <a:t> (</a:t>
            </a:r>
            <a:r>
              <a:rPr lang="it-IT" dirty="0"/>
              <a:t>A</a:t>
            </a:r>
            <a:r>
              <a:rPr lang="it-IT" dirty="0" smtClean="0"/>
              <a:t>ltro es.: </a:t>
            </a:r>
            <a:r>
              <a:rPr lang="it-IT" sz="2600" dirty="0" smtClean="0"/>
              <a:t>La vecchia spranga la porta; cit.)</a:t>
            </a:r>
            <a:endParaRPr lang="it-IT" sz="26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7BB1-2201-4297-9B5A-55444EB72A38}" type="slidenum">
              <a:rPr lang="it-IT" smtClean="0"/>
              <a:t>8</a:t>
            </a:fld>
            <a:endParaRPr lang="it-IT"/>
          </a:p>
        </p:txBody>
      </p:sp>
      <p:sp>
        <p:nvSpPr>
          <p:cNvPr id="6" name="Freccia angolare in su 5"/>
          <p:cNvSpPr/>
          <p:nvPr/>
        </p:nvSpPr>
        <p:spPr>
          <a:xfrm rot="5400000">
            <a:off x="657787" y="2650662"/>
            <a:ext cx="696333" cy="335507"/>
          </a:xfrm>
          <a:prstGeom prst="bentUpArrow">
            <a:avLst>
              <a:gd name="adj1" fmla="val 25001"/>
              <a:gd name="adj2" fmla="val 25000"/>
              <a:gd name="adj3" fmla="val 25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1542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ESPRESSIONE E CONTENUTO DEI CODICI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b="1" dirty="0" smtClean="0"/>
              <a:t>Connessioni dei codici tra il piano dell’espressione e del contenuto</a:t>
            </a:r>
          </a:p>
          <a:p>
            <a:pPr marL="0" indent="0">
              <a:buNone/>
            </a:pPr>
            <a:r>
              <a:rPr lang="it-IT" dirty="0" smtClean="0"/>
              <a:t>                           </a:t>
            </a:r>
            <a:r>
              <a:rPr lang="it-IT" sz="2400" dirty="0" smtClean="0"/>
              <a:t>Iconici: l’espressione somiglia (in parte) al contenuto;</a:t>
            </a:r>
          </a:p>
          <a:p>
            <a:r>
              <a:rPr lang="it-IT" dirty="0" smtClean="0"/>
              <a:t>Codici                        </a:t>
            </a:r>
            <a:r>
              <a:rPr lang="it-IT" sz="2400" dirty="0" smtClean="0"/>
              <a:t>Es</a:t>
            </a:r>
            <a:r>
              <a:rPr lang="it-IT" sz="2400" dirty="0"/>
              <a:t>: </a:t>
            </a:r>
            <a:r>
              <a:rPr lang="it-IT" sz="2400" i="1" dirty="0" smtClean="0"/>
              <a:t>chicchirichì</a:t>
            </a:r>
            <a:r>
              <a:rPr lang="it-IT" sz="2400" dirty="0" smtClean="0"/>
              <a:t> (onomatopea)</a:t>
            </a:r>
          </a:p>
          <a:p>
            <a:pPr marL="0" indent="0" algn="ctr">
              <a:buNone/>
            </a:pPr>
            <a:r>
              <a:rPr lang="it-IT" sz="2400" dirty="0"/>
              <a:t> </a:t>
            </a:r>
            <a:r>
              <a:rPr lang="it-IT" sz="2400" dirty="0" smtClean="0"/>
              <a:t>                          Arbitrari: non c’è nessuna somiglianza tra espressione e contenuto Es.: ‘tavolo’. Perché si chiama cosi?</a:t>
            </a:r>
            <a:endParaRPr lang="it-IT" sz="2400" dirty="0"/>
          </a:p>
          <a:p>
            <a:pPr marL="0" indent="0">
              <a:buNone/>
            </a:pPr>
            <a:r>
              <a:rPr lang="it-IT" dirty="0" smtClean="0"/>
              <a:t>Iconicità </a:t>
            </a:r>
            <a:r>
              <a:rPr lang="it-IT" dirty="0" smtClean="0">
                <a:sym typeface="Wingdings" panose="05000000000000000000" pitchFamily="2" charset="2"/>
              </a:rPr>
              <a:t> favorisce la decodifica</a:t>
            </a:r>
          </a:p>
          <a:p>
            <a:pPr marL="0" indent="0">
              <a:buNone/>
            </a:pPr>
            <a:r>
              <a:rPr lang="it-IT" dirty="0" smtClean="0">
                <a:sym typeface="Wingdings" panose="05000000000000000000" pitchFamily="2" charset="2"/>
              </a:rPr>
              <a:t>Arbitrarietà  implica che l’utente (sia E che R) conosca bene il codice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Iconicità e Arbitrarietà =&gt; ± </a:t>
            </a:r>
            <a:r>
              <a:rPr lang="it-IT" u="sng" dirty="0" smtClean="0">
                <a:sym typeface="Wingdings" panose="05000000000000000000" pitchFamily="2" charset="2"/>
              </a:rPr>
              <a:t>Motivazione </a:t>
            </a:r>
            <a:r>
              <a:rPr lang="it-IT" sz="2200" dirty="0" smtClean="0">
                <a:sym typeface="Wingdings" panose="05000000000000000000" pitchFamily="2" charset="2"/>
              </a:rPr>
              <a:t>(</a:t>
            </a:r>
            <a:r>
              <a:rPr lang="it-IT" sz="2200" dirty="0" err="1" smtClean="0">
                <a:sym typeface="Wingdings" panose="05000000000000000000" pitchFamily="2" charset="2"/>
              </a:rPr>
              <a:t>Why</a:t>
            </a:r>
            <a:r>
              <a:rPr lang="it-IT" sz="2200" dirty="0" smtClean="0">
                <a:sym typeface="Wingdings" panose="05000000000000000000" pitchFamily="2" charset="2"/>
              </a:rPr>
              <a:t> </a:t>
            </a:r>
            <a:r>
              <a:rPr lang="en-US" sz="2200" dirty="0" smtClean="0"/>
              <a:t>“</a:t>
            </a:r>
            <a:r>
              <a:rPr lang="it-IT" sz="2200" dirty="0" smtClean="0">
                <a:sym typeface="Wingdings" panose="05000000000000000000" pitchFamily="2" charset="2"/>
              </a:rPr>
              <a:t>Mama</a:t>
            </a:r>
            <a:r>
              <a:rPr lang="en-US" sz="2200" dirty="0"/>
              <a:t>”</a:t>
            </a:r>
            <a:r>
              <a:rPr lang="en-US" sz="2200" dirty="0" smtClean="0">
                <a:sym typeface="Wingdings" panose="05000000000000000000" pitchFamily="2" charset="2"/>
              </a:rPr>
              <a:t> </a:t>
            </a:r>
            <a:r>
              <a:rPr lang="it-IT" sz="2200" dirty="0" smtClean="0">
                <a:sym typeface="Wingdings" panose="05000000000000000000" pitchFamily="2" charset="2"/>
              </a:rPr>
              <a:t>and </a:t>
            </a:r>
            <a:r>
              <a:rPr lang="en-US" sz="2200" dirty="0" smtClean="0"/>
              <a:t>“</a:t>
            </a:r>
            <a:r>
              <a:rPr lang="it-IT" sz="2200" dirty="0" smtClean="0">
                <a:sym typeface="Wingdings" panose="05000000000000000000" pitchFamily="2" charset="2"/>
              </a:rPr>
              <a:t>Papa</a:t>
            </a:r>
            <a:r>
              <a:rPr lang="en-US" sz="2200" dirty="0" smtClean="0"/>
              <a:t>”</a:t>
            </a:r>
            <a:r>
              <a:rPr lang="it-IT" sz="2200" dirty="0" smtClean="0">
                <a:sym typeface="Wingdings" panose="05000000000000000000" pitchFamily="2" charset="2"/>
              </a:rPr>
              <a:t>?  R. </a:t>
            </a:r>
            <a:r>
              <a:rPr lang="it-IT" sz="2200" dirty="0" err="1" smtClean="0">
                <a:sym typeface="Wingdings" panose="05000000000000000000" pitchFamily="2" charset="2"/>
              </a:rPr>
              <a:t>Jakobson</a:t>
            </a:r>
            <a:r>
              <a:rPr lang="it-IT" sz="2200" dirty="0" smtClean="0">
                <a:sym typeface="Wingdings" panose="05000000000000000000" pitchFamily="2" charset="2"/>
              </a:rPr>
              <a:t> – vedi anche </a:t>
            </a:r>
            <a:r>
              <a:rPr lang="it-IT" sz="2200" dirty="0" err="1" smtClean="0">
                <a:sym typeface="Wingdings" panose="05000000000000000000" pitchFamily="2" charset="2"/>
              </a:rPr>
              <a:t>slides</a:t>
            </a:r>
            <a:r>
              <a:rPr lang="it-IT" sz="2200" dirty="0" smtClean="0">
                <a:sym typeface="Wingdings" panose="05000000000000000000" pitchFamily="2" charset="2"/>
              </a:rPr>
              <a:t> 27 e 28 per altri argomenti pertinenti allo studioso)</a:t>
            </a:r>
            <a:endParaRPr lang="it-IT" sz="2200" u="sng" dirty="0" smtClean="0">
              <a:sym typeface="Wingdings" panose="05000000000000000000" pitchFamily="2" charset="2"/>
            </a:endParaRPr>
          </a:p>
          <a:p>
            <a:r>
              <a:rPr lang="it-IT" dirty="0" smtClean="0">
                <a:sym typeface="Wingdings" panose="05000000000000000000" pitchFamily="2" charset="2"/>
              </a:rPr>
              <a:t>Le lingue verbali (umane) sono tendenzialmente codici arbitrari (infinità di contenuti)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Segni (linguistici)  arbitrarietà o </a:t>
            </a:r>
            <a:r>
              <a:rPr lang="it-IT" b="1" dirty="0" smtClean="0">
                <a:sym typeface="Wingdings" panose="05000000000000000000" pitchFamily="2" charset="2"/>
              </a:rPr>
              <a:t>convenzione</a:t>
            </a:r>
            <a:r>
              <a:rPr lang="it-IT" dirty="0" smtClean="0">
                <a:sym typeface="Wingdings" panose="05000000000000000000" pitchFamily="2" charset="2"/>
              </a:rPr>
              <a:t>: nessun legame naturale motivato tra significante e significato (es., di nuovo ‘tavolo’ – vedasi anche slide n. 7)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7BB1-2201-4297-9B5A-55444EB72A38}" type="slidenum">
              <a:rPr lang="it-IT" smtClean="0"/>
              <a:t>9</a:t>
            </a:fld>
            <a:endParaRPr lang="it-IT"/>
          </a:p>
        </p:txBody>
      </p:sp>
      <p:cxnSp>
        <p:nvCxnSpPr>
          <p:cNvPr id="7" name="Connettore 2 6"/>
          <p:cNvCxnSpPr/>
          <p:nvPr/>
        </p:nvCxnSpPr>
        <p:spPr>
          <a:xfrm flipV="1">
            <a:off x="1978925" y="2331721"/>
            <a:ext cx="790596" cy="438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1951630" y="2815047"/>
            <a:ext cx="817891" cy="2960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955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3494</TotalTime>
  <Words>2081</Words>
  <Application>Microsoft Office PowerPoint</Application>
  <PresentationFormat>Widescreen</PresentationFormat>
  <Paragraphs>178</Paragraphs>
  <Slides>20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Tema di Office</vt:lpstr>
      <vt:lpstr>Presentazione standard di PowerPoint</vt:lpstr>
      <vt:lpstr>INTRODUZIONE ALLA LINGUISTICA (CAP. I):  COME DEFINIRLA?</vt:lpstr>
      <vt:lpstr>COME DEFINIRE LA LINGUISTICA?</vt:lpstr>
      <vt:lpstr>ALCUNE CARATTERISTICHE DELLA LINGUISTICA</vt:lpstr>
      <vt:lpstr>ALCUNE CARATTERISTICHE DELLA LINGUISTICA</vt:lpstr>
      <vt:lpstr>SEMIOTICA</vt:lpstr>
      <vt:lpstr>SEMIOTICA</vt:lpstr>
      <vt:lpstr>TIPI DI CODICI</vt:lpstr>
      <vt:lpstr>ESPRESSIONE E CONTENUTO DEI CODICI</vt:lpstr>
      <vt:lpstr>L’IMPORTANZA DEL REFERENTE</vt:lpstr>
      <vt:lpstr>TRIANGOLO SEMIOTICO</vt:lpstr>
      <vt:lpstr>ARBITRARIETÀ VS. ICONICITÀ</vt:lpstr>
      <vt:lpstr>(ALCUNE) CARATTERISTICHE DEI CODICI </vt:lpstr>
      <vt:lpstr>CODICI E CONTENUTO</vt:lpstr>
      <vt:lpstr>ANALOGICO E DIGITALE</vt:lpstr>
      <vt:lpstr> CODICI E SEGNI: SIMULTANEI E SEQUENZIALI</vt:lpstr>
      <vt:lpstr>FORMA E SOSTANZA DELLA LINGUISTICA</vt:lpstr>
      <vt:lpstr>FORMA E SOSTANZA DELL’ESPRESSIONE</vt:lpstr>
      <vt:lpstr>FORMA E SOSTANZA DEL CONTENUTO</vt:lpstr>
      <vt:lpstr>BIBLIOGRAFIA  (Utilizzata e/o potenzialmente utile)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</dc:title>
  <dc:creator>Utente Windows</dc:creator>
  <cp:lastModifiedBy>Utente Windows</cp:lastModifiedBy>
  <cp:revision>870</cp:revision>
  <cp:lastPrinted>2023-02-22T11:11:44Z</cp:lastPrinted>
  <dcterms:created xsi:type="dcterms:W3CDTF">2023-02-17T18:56:50Z</dcterms:created>
  <dcterms:modified xsi:type="dcterms:W3CDTF">2023-03-16T17:23:54Z</dcterms:modified>
</cp:coreProperties>
</file>